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4630400" cy="8229600"/>
  <p:notesSz cx="8229600" cy="14630400"/>
  <p:embeddedFontLst>
    <p:embeddedFont>
      <p:font typeface="Unbounded"/>
      <p:regular r:id="rId42"/>
    </p:embeddedFont>
    <p:embeddedFont>
      <p:font typeface="Unbounded"/>
      <p:regular r:id="rId43"/>
    </p:embeddedFont>
    <p:embeddedFont>
      <p:font typeface="Open Sans"/>
      <p:regular r:id="rId44"/>
    </p:embeddedFont>
    <p:embeddedFont>
      <p:font typeface="Open Sans"/>
      <p:regular r:id="rId45"/>
    </p:embeddedFont>
    <p:embeddedFont>
      <p:font typeface="Open Sans"/>
      <p:regular r:id="rId46"/>
    </p:embeddedFont>
    <p:embeddedFont>
      <p:font typeface="Open Sans"/>
      <p:regular r:id="rId4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 Id="rId42" Type="http://schemas.openxmlformats.org/officeDocument/2006/relationships/font" Target="fonts/font1.fntdata"/><Relationship Id="rId43" Type="http://schemas.openxmlformats.org/officeDocument/2006/relationships/font" Target="fonts/font2.fntdata"/><Relationship Id="rId44" Type="http://schemas.openxmlformats.org/officeDocument/2006/relationships/font" Target="fonts/font3.fntdata"/><Relationship Id="rId45" Type="http://schemas.openxmlformats.org/officeDocument/2006/relationships/font" Target="fonts/font4.fntdata"/><Relationship Id="rId46" Type="http://schemas.openxmlformats.org/officeDocument/2006/relationships/font" Target="fonts/font5.fntdata"/><Relationship Id="rId4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slideLayout" Target="../slideLayouts/slideLayout13.xml"/><Relationship Id="rId1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svg"/><Relationship Id="rId3" Type="http://schemas.openxmlformats.org/officeDocument/2006/relationships/image" Target="../media/image-14-3.png"/><Relationship Id="rId4" Type="http://schemas.openxmlformats.org/officeDocument/2006/relationships/image" Target="../media/image-14-4.svg"/><Relationship Id="rId5" Type="http://schemas.openxmlformats.org/officeDocument/2006/relationships/image" Target="../media/image-14-5.png"/><Relationship Id="rId6" Type="http://schemas.openxmlformats.org/officeDocument/2006/relationships/image" Target="../media/image-14-6.svg"/><Relationship Id="rId7" Type="http://schemas.openxmlformats.org/officeDocument/2006/relationships/image" Target="../media/image-14-7.png"/><Relationship Id="rId8" Type="http://schemas.openxmlformats.org/officeDocument/2006/relationships/image" Target="../media/image-14-8.svg"/><Relationship Id="rId9" Type="http://schemas.openxmlformats.org/officeDocument/2006/relationships/slideLayout" Target="../slideLayouts/slideLayout15.xml"/><Relationship Id="rId10"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svg"/><Relationship Id="rId9" Type="http://schemas.openxmlformats.org/officeDocument/2006/relationships/slideLayout" Target="../slideLayouts/slideLayout17.xml"/><Relationship Id="rId10"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svg"/><Relationship Id="rId3" Type="http://schemas.openxmlformats.org/officeDocument/2006/relationships/image" Target="../media/image-18-3.png"/><Relationship Id="rId4" Type="http://schemas.openxmlformats.org/officeDocument/2006/relationships/image" Target="../media/image-18-4.svg"/><Relationship Id="rId5" Type="http://schemas.openxmlformats.org/officeDocument/2006/relationships/image" Target="../media/image-18-5.png"/><Relationship Id="rId6" Type="http://schemas.openxmlformats.org/officeDocument/2006/relationships/image" Target="../media/image-18-6.svg"/><Relationship Id="rId7" Type="http://schemas.openxmlformats.org/officeDocument/2006/relationships/slideLayout" Target="../slideLayouts/slideLayout19.xml"/><Relationship Id="rId8"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svg"/><Relationship Id="rId3" Type="http://schemas.openxmlformats.org/officeDocument/2006/relationships/image" Target="../media/image-20-3.png"/><Relationship Id="rId4" Type="http://schemas.openxmlformats.org/officeDocument/2006/relationships/image" Target="../media/image-20-4.svg"/><Relationship Id="rId5" Type="http://schemas.openxmlformats.org/officeDocument/2006/relationships/image" Target="../media/image-20-5.png"/><Relationship Id="rId6" Type="http://schemas.openxmlformats.org/officeDocument/2006/relationships/image" Target="../media/image-20-6.svg"/><Relationship Id="rId7" Type="http://schemas.openxmlformats.org/officeDocument/2006/relationships/image" Target="../media/image-20-7.png"/><Relationship Id="rId8" Type="http://schemas.openxmlformats.org/officeDocument/2006/relationships/image" Target="../media/image-20-8.svg"/><Relationship Id="rId9" Type="http://schemas.openxmlformats.org/officeDocument/2006/relationships/slideLayout" Target="../slideLayouts/slideLayout21.xml"/><Relationship Id="rId10"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svg"/><Relationship Id="rId3" Type="http://schemas.openxmlformats.org/officeDocument/2006/relationships/image" Target="../media/image-22-3.png"/><Relationship Id="rId4" Type="http://schemas.openxmlformats.org/officeDocument/2006/relationships/image" Target="../media/image-22-4.svg"/><Relationship Id="rId5" Type="http://schemas.openxmlformats.org/officeDocument/2006/relationships/image" Target="../media/image-22-5.png"/><Relationship Id="rId6" Type="http://schemas.openxmlformats.org/officeDocument/2006/relationships/image" Target="../media/image-22-6.svg"/><Relationship Id="rId7" Type="http://schemas.openxmlformats.org/officeDocument/2006/relationships/image" Target="../media/image-22-7.png"/><Relationship Id="rId8" Type="http://schemas.openxmlformats.org/officeDocument/2006/relationships/image" Target="../media/image-22-8.svg"/><Relationship Id="rId9" Type="http://schemas.openxmlformats.org/officeDocument/2006/relationships/slideLayout" Target="../slideLayouts/slideLayout23.xml"/><Relationship Id="rId10"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svg"/><Relationship Id="rId3" Type="http://schemas.openxmlformats.org/officeDocument/2006/relationships/image" Target="../media/image-24-3.png"/><Relationship Id="rId4" Type="http://schemas.openxmlformats.org/officeDocument/2006/relationships/image" Target="../media/image-24-4.svg"/><Relationship Id="rId5" Type="http://schemas.openxmlformats.org/officeDocument/2006/relationships/image" Target="../media/image-24-5.png"/><Relationship Id="rId6" Type="http://schemas.openxmlformats.org/officeDocument/2006/relationships/image" Target="../media/image-24-6.svg"/><Relationship Id="rId7" Type="http://schemas.openxmlformats.org/officeDocument/2006/relationships/image" Target="../media/image-24-7.png"/><Relationship Id="rId8" Type="http://schemas.openxmlformats.org/officeDocument/2006/relationships/image" Target="../media/image-24-8.svg"/><Relationship Id="rId9" Type="http://schemas.openxmlformats.org/officeDocument/2006/relationships/slideLayout" Target="../slideLayouts/slideLayout25.xml"/><Relationship Id="rId10"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slideLayout" Target="../slideLayouts/slideLayout28.xml"/><Relationship Id="rId6"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svg"/><Relationship Id="rId3" Type="http://schemas.openxmlformats.org/officeDocument/2006/relationships/image" Target="../media/image-34-3.png"/><Relationship Id="rId4" Type="http://schemas.openxmlformats.org/officeDocument/2006/relationships/image" Target="../media/image-34-4.svg"/><Relationship Id="rId5" Type="http://schemas.openxmlformats.org/officeDocument/2006/relationships/image" Target="../media/image-34-5.png"/><Relationship Id="rId6" Type="http://schemas.openxmlformats.org/officeDocument/2006/relationships/image" Target="../media/image-34-6.svg"/><Relationship Id="rId7" Type="http://schemas.openxmlformats.org/officeDocument/2006/relationships/image" Target="../media/image-34-7.png"/><Relationship Id="rId8" Type="http://schemas.openxmlformats.org/officeDocument/2006/relationships/image" Target="../media/image-34-8.svg"/><Relationship Id="rId9" Type="http://schemas.openxmlformats.org/officeDocument/2006/relationships/slideLayout" Target="../slideLayouts/slideLayout35.xml"/><Relationship Id="rId10"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36.xml"/><Relationship Id="rId3"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187065"/>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Unternehmensformen – vom Nebenjob zur AG</a:t>
            </a:r>
            <a:endParaRPr lang="en-US" sz="3900" dirty="0"/>
          </a:p>
        </p:txBody>
      </p:sp>
      <p:sp>
        <p:nvSpPr>
          <p:cNvPr id="4" name="Text 1"/>
          <p:cNvSpPr/>
          <p:nvPr/>
        </p:nvSpPr>
        <p:spPr>
          <a:xfrm>
            <a:off x="793790" y="472487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Ein roter Faden durch die wichtigsten Rechtsformen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0690" y="523042"/>
            <a:ext cx="10359390" cy="594360"/>
          </a:xfrm>
          <a:prstGeom prst="rect">
            <a:avLst/>
          </a:prstGeom>
          <a:noFill/>
          <a:ln/>
        </p:spPr>
        <p:txBody>
          <a:bodyPr wrap="none" lIns="0" tIns="0" rIns="0" bIns="0" rtlCol="0" anchor="t"/>
          <a:lstStyle/>
          <a:p>
            <a:pPr algn="l" indent="0" marL="0">
              <a:lnSpc>
                <a:spcPts val="4650"/>
              </a:lnSpc>
              <a:buNone/>
            </a:pPr>
            <a:r>
              <a:rPr lang="en-US" sz="3700" b="1" dirty="0">
                <a:solidFill>
                  <a:srgbClr val="333F70"/>
                </a:solidFill>
                <a:latin typeface="Unbounded Bold" pitchFamily="34" charset="0"/>
                <a:ea typeface="Unbounded Bold" pitchFamily="34" charset="-122"/>
                <a:cs typeface="Unbounded Bold" pitchFamily="34" charset="-120"/>
              </a:rPr>
              <a:t>OHG – Offene Handelsgesellschaft</a:t>
            </a:r>
            <a:endParaRPr lang="en-US" sz="3700" dirty="0"/>
          </a:p>
        </p:txBody>
      </p:sp>
      <p:sp>
        <p:nvSpPr>
          <p:cNvPr id="3" name="Shape 1"/>
          <p:cNvSpPr/>
          <p:nvPr/>
        </p:nvSpPr>
        <p:spPr>
          <a:xfrm>
            <a:off x="760690" y="1497687"/>
            <a:ext cx="6459379" cy="3195042"/>
          </a:xfrm>
          <a:prstGeom prst="roundRect">
            <a:avLst>
              <a:gd name="adj" fmla="val 2500"/>
            </a:avLst>
          </a:prstGeom>
          <a:solidFill>
            <a:srgbClr val="FFFFFF"/>
          </a:solidFill>
          <a:ln w="22860">
            <a:solidFill>
              <a:srgbClr val="BCDBD4"/>
            </a:solidFill>
            <a:prstDash val="solid"/>
          </a:ln>
        </p:spPr>
      </p:sp>
      <p:sp>
        <p:nvSpPr>
          <p:cNvPr id="4" name="Shape 2"/>
          <p:cNvSpPr/>
          <p:nvPr/>
        </p:nvSpPr>
        <p:spPr>
          <a:xfrm>
            <a:off x="783550" y="1520547"/>
            <a:ext cx="6413659" cy="570548"/>
          </a:xfrm>
          <a:prstGeom prst="roundRect">
            <a:avLst>
              <a:gd name="adj" fmla="val 9193"/>
            </a:avLst>
          </a:prstGeom>
          <a:solidFill>
            <a:srgbClr val="D6F5E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47743" y="1659255"/>
            <a:ext cx="285274" cy="285274"/>
          </a:xfrm>
          <a:prstGeom prst="rect">
            <a:avLst/>
          </a:prstGeom>
        </p:spPr>
      </p:pic>
      <p:sp>
        <p:nvSpPr>
          <p:cNvPr id="6" name="Text 3"/>
          <p:cNvSpPr/>
          <p:nvPr/>
        </p:nvSpPr>
        <p:spPr>
          <a:xfrm>
            <a:off x="973693" y="2281238"/>
            <a:ext cx="3619024"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Gründungsbedingungen</a:t>
            </a:r>
            <a:endParaRPr lang="en-US" sz="1850" dirty="0"/>
          </a:p>
        </p:txBody>
      </p:sp>
      <p:sp>
        <p:nvSpPr>
          <p:cNvPr id="7" name="Text 4"/>
          <p:cNvSpPr/>
          <p:nvPr/>
        </p:nvSpPr>
        <p:spPr>
          <a:xfrm>
            <a:off x="973693" y="2692479"/>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Mindestens zwei Gesellschafter erforderlich</a:t>
            </a:r>
            <a:endParaRPr lang="en-US" sz="1450" dirty="0"/>
          </a:p>
        </p:txBody>
      </p:sp>
      <p:sp>
        <p:nvSpPr>
          <p:cNvPr id="8" name="Text 5"/>
          <p:cNvSpPr/>
          <p:nvPr/>
        </p:nvSpPr>
        <p:spPr>
          <a:xfrm>
            <a:off x="973693" y="3063240"/>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Kein Mindestkapital gesetzlich vorgeschrieben</a:t>
            </a:r>
            <a:endParaRPr lang="en-US" sz="1450" dirty="0"/>
          </a:p>
        </p:txBody>
      </p:sp>
      <p:sp>
        <p:nvSpPr>
          <p:cNvPr id="9" name="Text 6"/>
          <p:cNvSpPr/>
          <p:nvPr/>
        </p:nvSpPr>
        <p:spPr>
          <a:xfrm>
            <a:off x="973693" y="3434001"/>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Gesellschaftsvertrag notariell beurkundet</a:t>
            </a:r>
            <a:endParaRPr lang="en-US" sz="1450" dirty="0"/>
          </a:p>
        </p:txBody>
      </p:sp>
      <p:sp>
        <p:nvSpPr>
          <p:cNvPr id="10" name="Text 7"/>
          <p:cNvSpPr/>
          <p:nvPr/>
        </p:nvSpPr>
        <p:spPr>
          <a:xfrm>
            <a:off x="973693" y="3804761"/>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Eintragung ins Handelsregister verpflichtend</a:t>
            </a:r>
            <a:endParaRPr lang="en-US" sz="1450" dirty="0"/>
          </a:p>
        </p:txBody>
      </p:sp>
      <p:sp>
        <p:nvSpPr>
          <p:cNvPr id="11" name="Text 8"/>
          <p:cNvSpPr/>
          <p:nvPr/>
        </p:nvSpPr>
        <p:spPr>
          <a:xfrm>
            <a:off x="973693" y="4175522"/>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Gewerbe muss kaufmännisch betrieben werden</a:t>
            </a:r>
            <a:endParaRPr lang="en-US" sz="1450" dirty="0"/>
          </a:p>
        </p:txBody>
      </p:sp>
      <p:sp>
        <p:nvSpPr>
          <p:cNvPr id="12" name="Shape 9"/>
          <p:cNvSpPr/>
          <p:nvPr/>
        </p:nvSpPr>
        <p:spPr>
          <a:xfrm>
            <a:off x="7410212" y="1497687"/>
            <a:ext cx="6459498" cy="3195042"/>
          </a:xfrm>
          <a:prstGeom prst="roundRect">
            <a:avLst>
              <a:gd name="adj" fmla="val 2500"/>
            </a:avLst>
          </a:prstGeom>
          <a:solidFill>
            <a:srgbClr val="FFFFFF"/>
          </a:solidFill>
          <a:ln w="22860">
            <a:solidFill>
              <a:srgbClr val="BCDBD4"/>
            </a:solidFill>
            <a:prstDash val="solid"/>
          </a:ln>
        </p:spPr>
      </p:sp>
      <p:sp>
        <p:nvSpPr>
          <p:cNvPr id="13" name="Shape 10"/>
          <p:cNvSpPr/>
          <p:nvPr/>
        </p:nvSpPr>
        <p:spPr>
          <a:xfrm>
            <a:off x="7433072" y="1520547"/>
            <a:ext cx="6413778" cy="570548"/>
          </a:xfrm>
          <a:prstGeom prst="roundRect">
            <a:avLst>
              <a:gd name="adj" fmla="val 9193"/>
            </a:avLst>
          </a:prstGeom>
          <a:solidFill>
            <a:srgbClr val="D6F5EE"/>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7264" y="1659255"/>
            <a:ext cx="285274" cy="285274"/>
          </a:xfrm>
          <a:prstGeom prst="rect">
            <a:avLst/>
          </a:prstGeom>
        </p:spPr>
      </p:pic>
      <p:sp>
        <p:nvSpPr>
          <p:cNvPr id="15" name="Text 11"/>
          <p:cNvSpPr/>
          <p:nvPr/>
        </p:nvSpPr>
        <p:spPr>
          <a:xfrm>
            <a:off x="7623215" y="2281238"/>
            <a:ext cx="2727841"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Rechte &amp; Pflichten</a:t>
            </a:r>
            <a:endParaRPr lang="en-US" sz="1850" dirty="0"/>
          </a:p>
        </p:txBody>
      </p:sp>
      <p:sp>
        <p:nvSpPr>
          <p:cNvPr id="16" name="Text 12"/>
          <p:cNvSpPr/>
          <p:nvPr/>
        </p:nvSpPr>
        <p:spPr>
          <a:xfrm>
            <a:off x="7623215" y="2692479"/>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Unbeschränkte persönliche Haftung aller Gesellschafter</a:t>
            </a:r>
            <a:endParaRPr lang="en-US" sz="1450" dirty="0"/>
          </a:p>
        </p:txBody>
      </p:sp>
      <p:sp>
        <p:nvSpPr>
          <p:cNvPr id="17" name="Text 13"/>
          <p:cNvSpPr/>
          <p:nvPr/>
        </p:nvSpPr>
        <p:spPr>
          <a:xfrm>
            <a:off x="7623215" y="3063240"/>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Gesamtvertretung oder Einzelvertretung möglich</a:t>
            </a:r>
            <a:endParaRPr lang="en-US" sz="1450" dirty="0"/>
          </a:p>
        </p:txBody>
      </p:sp>
      <p:sp>
        <p:nvSpPr>
          <p:cNvPr id="18" name="Text 14"/>
          <p:cNvSpPr/>
          <p:nvPr/>
        </p:nvSpPr>
        <p:spPr>
          <a:xfrm>
            <a:off x="7623215" y="3434001"/>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Doppelte Buchführung mit Bilanzpflicht</a:t>
            </a:r>
            <a:endParaRPr lang="en-US" sz="1450" dirty="0"/>
          </a:p>
        </p:txBody>
      </p:sp>
      <p:sp>
        <p:nvSpPr>
          <p:cNvPr id="19" name="Text 15"/>
          <p:cNvSpPr/>
          <p:nvPr/>
        </p:nvSpPr>
        <p:spPr>
          <a:xfrm>
            <a:off x="7623215" y="3804761"/>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Alle Gesellschafter sind geschäftsführungsbefugt</a:t>
            </a:r>
            <a:endParaRPr lang="en-US" sz="1450" dirty="0"/>
          </a:p>
        </p:txBody>
      </p:sp>
      <p:sp>
        <p:nvSpPr>
          <p:cNvPr id="20" name="Shape 16"/>
          <p:cNvSpPr/>
          <p:nvPr/>
        </p:nvSpPr>
        <p:spPr>
          <a:xfrm>
            <a:off x="760690" y="4882872"/>
            <a:ext cx="6459379" cy="2824282"/>
          </a:xfrm>
          <a:prstGeom prst="roundRect">
            <a:avLst>
              <a:gd name="adj" fmla="val 2828"/>
            </a:avLst>
          </a:prstGeom>
          <a:solidFill>
            <a:srgbClr val="FFFFFF"/>
          </a:solidFill>
          <a:ln w="22860">
            <a:solidFill>
              <a:srgbClr val="BCDBD4"/>
            </a:solidFill>
            <a:prstDash val="solid"/>
          </a:ln>
        </p:spPr>
      </p:sp>
      <p:sp>
        <p:nvSpPr>
          <p:cNvPr id="21" name="Shape 17"/>
          <p:cNvSpPr/>
          <p:nvPr/>
        </p:nvSpPr>
        <p:spPr>
          <a:xfrm>
            <a:off x="783550" y="4905732"/>
            <a:ext cx="6413659" cy="570548"/>
          </a:xfrm>
          <a:prstGeom prst="roundRect">
            <a:avLst>
              <a:gd name="adj" fmla="val 9193"/>
            </a:avLst>
          </a:prstGeom>
          <a:solidFill>
            <a:srgbClr val="D6F5EE"/>
          </a:solidFill>
          <a:ln/>
        </p:spPr>
      </p:sp>
      <p:pic>
        <p:nvPicPr>
          <p:cNvPr id="2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7743" y="5044440"/>
            <a:ext cx="285274" cy="285274"/>
          </a:xfrm>
          <a:prstGeom prst="rect">
            <a:avLst/>
          </a:prstGeom>
        </p:spPr>
      </p:pic>
      <p:sp>
        <p:nvSpPr>
          <p:cNvPr id="23" name="Text 18"/>
          <p:cNvSpPr/>
          <p:nvPr/>
        </p:nvSpPr>
        <p:spPr>
          <a:xfrm>
            <a:off x="973693" y="5666423"/>
            <a:ext cx="2377440"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Finanzierung</a:t>
            </a:r>
            <a:endParaRPr lang="en-US" sz="1850" dirty="0"/>
          </a:p>
        </p:txBody>
      </p:sp>
      <p:sp>
        <p:nvSpPr>
          <p:cNvPr id="24" name="Text 19"/>
          <p:cNvSpPr/>
          <p:nvPr/>
        </p:nvSpPr>
        <p:spPr>
          <a:xfrm>
            <a:off x="973693" y="6077664"/>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Eigenkapital durch Gesellschafter</a:t>
            </a:r>
            <a:endParaRPr lang="en-US" sz="1450" dirty="0"/>
          </a:p>
        </p:txBody>
      </p:sp>
      <p:sp>
        <p:nvSpPr>
          <p:cNvPr id="25" name="Text 20"/>
          <p:cNvSpPr/>
          <p:nvPr/>
        </p:nvSpPr>
        <p:spPr>
          <a:xfrm>
            <a:off x="973693" y="6448425"/>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Bankkredite leichter zugänglich</a:t>
            </a:r>
            <a:endParaRPr lang="en-US" sz="1450" dirty="0"/>
          </a:p>
        </p:txBody>
      </p:sp>
      <p:sp>
        <p:nvSpPr>
          <p:cNvPr id="26" name="Text 21"/>
          <p:cNvSpPr/>
          <p:nvPr/>
        </p:nvSpPr>
        <p:spPr>
          <a:xfrm>
            <a:off x="973693" y="6819186"/>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Höhere Kreditwürdigkeit durch Handelsregistereintrag</a:t>
            </a:r>
            <a:endParaRPr lang="en-US" sz="1450" dirty="0"/>
          </a:p>
        </p:txBody>
      </p:sp>
      <p:sp>
        <p:nvSpPr>
          <p:cNvPr id="27" name="Text 22"/>
          <p:cNvSpPr/>
          <p:nvPr/>
        </p:nvSpPr>
        <p:spPr>
          <a:xfrm>
            <a:off x="973693" y="7189946"/>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Aufnahme neuer Gesellschafter möglich</a:t>
            </a:r>
            <a:endParaRPr lang="en-US" sz="1450" dirty="0"/>
          </a:p>
        </p:txBody>
      </p:sp>
      <p:sp>
        <p:nvSpPr>
          <p:cNvPr id="28" name="Shape 23"/>
          <p:cNvSpPr/>
          <p:nvPr/>
        </p:nvSpPr>
        <p:spPr>
          <a:xfrm>
            <a:off x="7410212" y="4882872"/>
            <a:ext cx="6459498" cy="2824282"/>
          </a:xfrm>
          <a:prstGeom prst="roundRect">
            <a:avLst>
              <a:gd name="adj" fmla="val 2828"/>
            </a:avLst>
          </a:prstGeom>
          <a:solidFill>
            <a:srgbClr val="FFFFFF"/>
          </a:solidFill>
          <a:ln w="22860">
            <a:solidFill>
              <a:srgbClr val="BCDBD4"/>
            </a:solidFill>
            <a:prstDash val="solid"/>
          </a:ln>
        </p:spPr>
      </p:sp>
      <p:sp>
        <p:nvSpPr>
          <p:cNvPr id="29" name="Shape 24"/>
          <p:cNvSpPr/>
          <p:nvPr/>
        </p:nvSpPr>
        <p:spPr>
          <a:xfrm>
            <a:off x="7433072" y="4905732"/>
            <a:ext cx="6413778" cy="570548"/>
          </a:xfrm>
          <a:prstGeom prst="roundRect">
            <a:avLst>
              <a:gd name="adj" fmla="val 9193"/>
            </a:avLst>
          </a:prstGeom>
          <a:solidFill>
            <a:srgbClr val="D6F5EE"/>
          </a:solidFill>
          <a:ln/>
        </p:spPr>
      </p:sp>
      <p:pic>
        <p:nvPicPr>
          <p:cNvPr id="3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7264" y="5044440"/>
            <a:ext cx="285274" cy="285274"/>
          </a:xfrm>
          <a:prstGeom prst="rect">
            <a:avLst/>
          </a:prstGeom>
        </p:spPr>
      </p:pic>
      <p:sp>
        <p:nvSpPr>
          <p:cNvPr id="31" name="Text 25"/>
          <p:cNvSpPr/>
          <p:nvPr/>
        </p:nvSpPr>
        <p:spPr>
          <a:xfrm>
            <a:off x="7623215" y="5666423"/>
            <a:ext cx="2711887"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Vor- und Nachteile</a:t>
            </a:r>
            <a:endParaRPr lang="en-US" sz="1850" dirty="0"/>
          </a:p>
        </p:txBody>
      </p:sp>
      <p:sp>
        <p:nvSpPr>
          <p:cNvPr id="32" name="Text 26"/>
          <p:cNvSpPr/>
          <p:nvPr/>
        </p:nvSpPr>
        <p:spPr>
          <a:xfrm>
            <a:off x="7623215" y="6077664"/>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Professioneller Auftritt am Markt</a:t>
            </a:r>
            <a:endParaRPr lang="en-US" sz="1450" dirty="0"/>
          </a:p>
        </p:txBody>
      </p:sp>
      <p:sp>
        <p:nvSpPr>
          <p:cNvPr id="33" name="Text 27"/>
          <p:cNvSpPr/>
          <p:nvPr/>
        </p:nvSpPr>
        <p:spPr>
          <a:xfrm>
            <a:off x="7623215" y="6448425"/>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Bessere Kreditkonditionen</a:t>
            </a:r>
            <a:endParaRPr lang="en-US" sz="1450" dirty="0"/>
          </a:p>
        </p:txBody>
      </p:sp>
      <p:sp>
        <p:nvSpPr>
          <p:cNvPr id="34" name="Text 28"/>
          <p:cNvSpPr/>
          <p:nvPr/>
        </p:nvSpPr>
        <p:spPr>
          <a:xfrm>
            <a:off x="7623215" y="6819186"/>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Höhere Gründungskosten durch Notar</a:t>
            </a:r>
            <a:endParaRPr lang="en-US" sz="1450" dirty="0"/>
          </a:p>
        </p:txBody>
      </p:sp>
      <p:sp>
        <p:nvSpPr>
          <p:cNvPr id="35" name="Text 29"/>
          <p:cNvSpPr/>
          <p:nvPr/>
        </p:nvSpPr>
        <p:spPr>
          <a:xfrm>
            <a:off x="7623215" y="7189946"/>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Unbegrenzte Haftung bleibt bestehen</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55971"/>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Station 5: Ein Investor steigt ein</a:t>
            </a:r>
            <a:endParaRPr lang="en-US" sz="3900" dirty="0"/>
          </a:p>
        </p:txBody>
      </p:sp>
      <p:sp>
        <p:nvSpPr>
          <p:cNvPr id="4" name="Text 1"/>
          <p:cNvSpPr/>
          <p:nvPr/>
        </p:nvSpPr>
        <p:spPr>
          <a:xfrm>
            <a:off x="793790" y="3375422"/>
            <a:ext cx="7397948" cy="372070"/>
          </a:xfrm>
          <a:prstGeom prst="rect">
            <a:avLst/>
          </a:prstGeom>
          <a:noFill/>
          <a:ln/>
        </p:spPr>
        <p:txBody>
          <a:bodyPr wrap="none" lIns="0" tIns="0" rIns="0" bIns="0" rtlCol="0" anchor="t"/>
          <a:lstStyle/>
          <a:p>
            <a:pPr algn="l" indent="0" marL="0">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Vom OHG-Partner zum Kommanditisten</a:t>
            </a:r>
            <a:endParaRPr lang="en-US" sz="2300" dirty="0"/>
          </a:p>
        </p:txBody>
      </p:sp>
      <p:sp>
        <p:nvSpPr>
          <p:cNvPr id="5" name="Text 2"/>
          <p:cNvSpPr/>
          <p:nvPr/>
        </p:nvSpPr>
        <p:spPr>
          <a:xfrm>
            <a:off x="793790" y="4045148"/>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Eine Investorin entdeckt das Potenzial von Max und Leas Unternehmen. Sie möchte Kapital einbringen, aber nicht aktiv im Tagesgeschäft mitarbeiten – und möchte ihr Risiko begrenzen.</a:t>
            </a:r>
            <a:endParaRPr lang="en-US" sz="1550" dirty="0"/>
          </a:p>
        </p:txBody>
      </p:sp>
      <p:sp>
        <p:nvSpPr>
          <p:cNvPr id="6" name="Text 3"/>
          <p:cNvSpPr/>
          <p:nvPr/>
        </p:nvSpPr>
        <p:spPr>
          <a:xfrm>
            <a:off x="793790" y="5221010"/>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Die Lösung: Umwandlung in eine </a:t>
            </a:r>
            <a:pPr algn="l" indent="0" marL="0">
              <a:lnSpc>
                <a:spcPts val="2500"/>
              </a:lnSpc>
              <a:buNone/>
            </a:pPr>
            <a:r>
              <a:rPr lang="en-US" sz="1550" b="1" dirty="0">
                <a:solidFill>
                  <a:srgbClr val="333F70"/>
                </a:solidFill>
                <a:latin typeface="Open Sans" pitchFamily="34" charset="0"/>
                <a:ea typeface="Open Sans" pitchFamily="34" charset="-122"/>
                <a:cs typeface="Open Sans" pitchFamily="34" charset="-120"/>
              </a:rPr>
              <a:t>Kommanditgesellschaft (KG)</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Max und Lea bleiben als Komplementäre voll haftend und geschäftsführend. Die Investorin wird Kommanditistin mit beschränkter Haftung.</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0690" y="523042"/>
            <a:ext cx="8693468" cy="594360"/>
          </a:xfrm>
          <a:prstGeom prst="rect">
            <a:avLst/>
          </a:prstGeom>
          <a:noFill/>
          <a:ln/>
        </p:spPr>
        <p:txBody>
          <a:bodyPr wrap="none" lIns="0" tIns="0" rIns="0" bIns="0" rtlCol="0" anchor="t"/>
          <a:lstStyle/>
          <a:p>
            <a:pPr algn="l" indent="0" marL="0">
              <a:lnSpc>
                <a:spcPts val="4650"/>
              </a:lnSpc>
              <a:buNone/>
            </a:pPr>
            <a:r>
              <a:rPr lang="en-US" sz="3700" b="1" dirty="0">
                <a:solidFill>
                  <a:srgbClr val="333F70"/>
                </a:solidFill>
                <a:latin typeface="Unbounded Bold" pitchFamily="34" charset="0"/>
                <a:ea typeface="Unbounded Bold" pitchFamily="34" charset="-122"/>
                <a:cs typeface="Unbounded Bold" pitchFamily="34" charset="-120"/>
              </a:rPr>
              <a:t>KG – Kommanditgesellschaft</a:t>
            </a:r>
            <a:endParaRPr lang="en-US" sz="3700" dirty="0"/>
          </a:p>
        </p:txBody>
      </p:sp>
      <p:sp>
        <p:nvSpPr>
          <p:cNvPr id="3" name="Shape 1"/>
          <p:cNvSpPr/>
          <p:nvPr/>
        </p:nvSpPr>
        <p:spPr>
          <a:xfrm>
            <a:off x="760690" y="1497687"/>
            <a:ext cx="6459379" cy="3195042"/>
          </a:xfrm>
          <a:prstGeom prst="roundRect">
            <a:avLst>
              <a:gd name="adj" fmla="val 2500"/>
            </a:avLst>
          </a:prstGeom>
          <a:solidFill>
            <a:srgbClr val="FFFFFF"/>
          </a:solidFill>
          <a:ln w="22860">
            <a:solidFill>
              <a:srgbClr val="BCDBD4"/>
            </a:solidFill>
            <a:prstDash val="solid"/>
          </a:ln>
        </p:spPr>
      </p:sp>
      <p:sp>
        <p:nvSpPr>
          <p:cNvPr id="4" name="Shape 2"/>
          <p:cNvSpPr/>
          <p:nvPr/>
        </p:nvSpPr>
        <p:spPr>
          <a:xfrm>
            <a:off x="783550" y="1520547"/>
            <a:ext cx="6413659" cy="570548"/>
          </a:xfrm>
          <a:prstGeom prst="roundRect">
            <a:avLst>
              <a:gd name="adj" fmla="val 9193"/>
            </a:avLst>
          </a:prstGeom>
          <a:solidFill>
            <a:srgbClr val="D6F5E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47743" y="1659255"/>
            <a:ext cx="285274" cy="285274"/>
          </a:xfrm>
          <a:prstGeom prst="rect">
            <a:avLst/>
          </a:prstGeom>
        </p:spPr>
      </p:pic>
      <p:sp>
        <p:nvSpPr>
          <p:cNvPr id="6" name="Text 3"/>
          <p:cNvSpPr/>
          <p:nvPr/>
        </p:nvSpPr>
        <p:spPr>
          <a:xfrm>
            <a:off x="973693" y="2281238"/>
            <a:ext cx="3619024"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Gründungsbedingungen</a:t>
            </a:r>
            <a:endParaRPr lang="en-US" sz="1850" dirty="0"/>
          </a:p>
        </p:txBody>
      </p:sp>
      <p:sp>
        <p:nvSpPr>
          <p:cNvPr id="7" name="Text 4"/>
          <p:cNvSpPr/>
          <p:nvPr/>
        </p:nvSpPr>
        <p:spPr>
          <a:xfrm>
            <a:off x="973693" y="2692479"/>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Mindestens ein Komplementär (unbeschränkt haftend)</a:t>
            </a:r>
            <a:endParaRPr lang="en-US" sz="1450" dirty="0"/>
          </a:p>
        </p:txBody>
      </p:sp>
      <p:sp>
        <p:nvSpPr>
          <p:cNvPr id="8" name="Text 5"/>
          <p:cNvSpPr/>
          <p:nvPr/>
        </p:nvSpPr>
        <p:spPr>
          <a:xfrm>
            <a:off x="973693" y="3063240"/>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Mindestens ein Kommanditist (beschränkt haftend)</a:t>
            </a:r>
            <a:endParaRPr lang="en-US" sz="1450" dirty="0"/>
          </a:p>
        </p:txBody>
      </p:sp>
      <p:sp>
        <p:nvSpPr>
          <p:cNvPr id="9" name="Text 6"/>
          <p:cNvSpPr/>
          <p:nvPr/>
        </p:nvSpPr>
        <p:spPr>
          <a:xfrm>
            <a:off x="973693" y="3434001"/>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Kein Mindestkapital vorgeschrieben</a:t>
            </a:r>
            <a:endParaRPr lang="en-US" sz="1450" dirty="0"/>
          </a:p>
        </p:txBody>
      </p:sp>
      <p:sp>
        <p:nvSpPr>
          <p:cNvPr id="10" name="Text 7"/>
          <p:cNvSpPr/>
          <p:nvPr/>
        </p:nvSpPr>
        <p:spPr>
          <a:xfrm>
            <a:off x="973693" y="3804761"/>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Gesellschaftsvertrag und Handelsregistereintrag nötig</a:t>
            </a:r>
            <a:endParaRPr lang="en-US" sz="1450" dirty="0"/>
          </a:p>
        </p:txBody>
      </p:sp>
      <p:sp>
        <p:nvSpPr>
          <p:cNvPr id="11" name="Shape 8"/>
          <p:cNvSpPr/>
          <p:nvPr/>
        </p:nvSpPr>
        <p:spPr>
          <a:xfrm>
            <a:off x="7410212" y="1497687"/>
            <a:ext cx="6459498" cy="3195042"/>
          </a:xfrm>
          <a:prstGeom prst="roundRect">
            <a:avLst>
              <a:gd name="adj" fmla="val 2500"/>
            </a:avLst>
          </a:prstGeom>
          <a:solidFill>
            <a:srgbClr val="FFFFFF"/>
          </a:solidFill>
          <a:ln w="22860">
            <a:solidFill>
              <a:srgbClr val="BCDBD4"/>
            </a:solidFill>
            <a:prstDash val="solid"/>
          </a:ln>
        </p:spPr>
      </p:sp>
      <p:sp>
        <p:nvSpPr>
          <p:cNvPr id="12" name="Shape 9"/>
          <p:cNvSpPr/>
          <p:nvPr/>
        </p:nvSpPr>
        <p:spPr>
          <a:xfrm>
            <a:off x="7433072" y="1520547"/>
            <a:ext cx="6413778" cy="570548"/>
          </a:xfrm>
          <a:prstGeom prst="roundRect">
            <a:avLst>
              <a:gd name="adj" fmla="val 9193"/>
            </a:avLst>
          </a:prstGeom>
          <a:solidFill>
            <a:srgbClr val="D6F5EE"/>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7264" y="1659255"/>
            <a:ext cx="285274" cy="285274"/>
          </a:xfrm>
          <a:prstGeom prst="rect">
            <a:avLst/>
          </a:prstGeom>
        </p:spPr>
      </p:pic>
      <p:sp>
        <p:nvSpPr>
          <p:cNvPr id="14" name="Text 10"/>
          <p:cNvSpPr/>
          <p:nvPr/>
        </p:nvSpPr>
        <p:spPr>
          <a:xfrm>
            <a:off x="7623215" y="2281238"/>
            <a:ext cx="2727841"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Rechte &amp; Pflichten</a:t>
            </a:r>
            <a:endParaRPr lang="en-US" sz="1850" dirty="0"/>
          </a:p>
        </p:txBody>
      </p:sp>
      <p:sp>
        <p:nvSpPr>
          <p:cNvPr id="15" name="Text 11"/>
          <p:cNvSpPr/>
          <p:nvPr/>
        </p:nvSpPr>
        <p:spPr>
          <a:xfrm>
            <a:off x="7623215" y="2692479"/>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Komplementär haftet unbeschränkt mit Privatvermögen</a:t>
            </a:r>
            <a:endParaRPr lang="en-US" sz="1450" dirty="0"/>
          </a:p>
        </p:txBody>
      </p:sp>
      <p:sp>
        <p:nvSpPr>
          <p:cNvPr id="16" name="Text 12"/>
          <p:cNvSpPr/>
          <p:nvPr/>
        </p:nvSpPr>
        <p:spPr>
          <a:xfrm>
            <a:off x="7623215" y="3063240"/>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Kommanditist haftet nur bis zur Höhe der Einlage</a:t>
            </a:r>
            <a:endParaRPr lang="en-US" sz="1450" dirty="0"/>
          </a:p>
        </p:txBody>
      </p:sp>
      <p:sp>
        <p:nvSpPr>
          <p:cNvPr id="17" name="Text 13"/>
          <p:cNvSpPr/>
          <p:nvPr/>
        </p:nvSpPr>
        <p:spPr>
          <a:xfrm>
            <a:off x="7623215" y="3434001"/>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Geschäftsführung liegt beim Komplementär</a:t>
            </a:r>
            <a:endParaRPr lang="en-US" sz="1450" dirty="0"/>
          </a:p>
        </p:txBody>
      </p:sp>
      <p:sp>
        <p:nvSpPr>
          <p:cNvPr id="18" name="Text 14"/>
          <p:cNvSpPr/>
          <p:nvPr/>
        </p:nvSpPr>
        <p:spPr>
          <a:xfrm>
            <a:off x="7623215" y="3804761"/>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Kommanditist hat Kontrollrechte</a:t>
            </a:r>
            <a:endParaRPr lang="en-US" sz="1450" dirty="0"/>
          </a:p>
        </p:txBody>
      </p:sp>
      <p:sp>
        <p:nvSpPr>
          <p:cNvPr id="19" name="Text 15"/>
          <p:cNvSpPr/>
          <p:nvPr/>
        </p:nvSpPr>
        <p:spPr>
          <a:xfrm>
            <a:off x="7623215" y="4175522"/>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Doppelte Buchführung erforderlich</a:t>
            </a:r>
            <a:endParaRPr lang="en-US" sz="1450" dirty="0"/>
          </a:p>
        </p:txBody>
      </p:sp>
      <p:sp>
        <p:nvSpPr>
          <p:cNvPr id="20" name="Shape 16"/>
          <p:cNvSpPr/>
          <p:nvPr/>
        </p:nvSpPr>
        <p:spPr>
          <a:xfrm>
            <a:off x="760690" y="4882872"/>
            <a:ext cx="6459379" cy="2824282"/>
          </a:xfrm>
          <a:prstGeom prst="roundRect">
            <a:avLst>
              <a:gd name="adj" fmla="val 2828"/>
            </a:avLst>
          </a:prstGeom>
          <a:solidFill>
            <a:srgbClr val="FFFFFF"/>
          </a:solidFill>
          <a:ln w="22860">
            <a:solidFill>
              <a:srgbClr val="BCDBD4"/>
            </a:solidFill>
            <a:prstDash val="solid"/>
          </a:ln>
        </p:spPr>
      </p:sp>
      <p:sp>
        <p:nvSpPr>
          <p:cNvPr id="21" name="Shape 17"/>
          <p:cNvSpPr/>
          <p:nvPr/>
        </p:nvSpPr>
        <p:spPr>
          <a:xfrm>
            <a:off x="783550" y="4905732"/>
            <a:ext cx="6413659" cy="570548"/>
          </a:xfrm>
          <a:prstGeom prst="roundRect">
            <a:avLst>
              <a:gd name="adj" fmla="val 9193"/>
            </a:avLst>
          </a:prstGeom>
          <a:solidFill>
            <a:srgbClr val="D6F5EE"/>
          </a:solidFill>
          <a:ln/>
        </p:spPr>
      </p:sp>
      <p:pic>
        <p:nvPicPr>
          <p:cNvPr id="2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7743" y="5044440"/>
            <a:ext cx="285274" cy="285274"/>
          </a:xfrm>
          <a:prstGeom prst="rect">
            <a:avLst/>
          </a:prstGeom>
        </p:spPr>
      </p:pic>
      <p:sp>
        <p:nvSpPr>
          <p:cNvPr id="23" name="Text 18"/>
          <p:cNvSpPr/>
          <p:nvPr/>
        </p:nvSpPr>
        <p:spPr>
          <a:xfrm>
            <a:off x="973693" y="5666423"/>
            <a:ext cx="2377440"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Finanzierung</a:t>
            </a:r>
            <a:endParaRPr lang="en-US" sz="1850" dirty="0"/>
          </a:p>
        </p:txBody>
      </p:sp>
      <p:sp>
        <p:nvSpPr>
          <p:cNvPr id="24" name="Text 19"/>
          <p:cNvSpPr/>
          <p:nvPr/>
        </p:nvSpPr>
        <p:spPr>
          <a:xfrm>
            <a:off x="973693" y="6077664"/>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Eigenkapital durch Komplementär und Kommanditisten</a:t>
            </a:r>
            <a:endParaRPr lang="en-US" sz="1450" dirty="0"/>
          </a:p>
        </p:txBody>
      </p:sp>
      <p:sp>
        <p:nvSpPr>
          <p:cNvPr id="25" name="Text 20"/>
          <p:cNvSpPr/>
          <p:nvPr/>
        </p:nvSpPr>
        <p:spPr>
          <a:xfrm>
            <a:off x="973693" y="6448425"/>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Attraktiv für Investoren mit beschränkter Haftung</a:t>
            </a:r>
            <a:endParaRPr lang="en-US" sz="1450" dirty="0"/>
          </a:p>
        </p:txBody>
      </p:sp>
      <p:sp>
        <p:nvSpPr>
          <p:cNvPr id="26" name="Text 21"/>
          <p:cNvSpPr/>
          <p:nvPr/>
        </p:nvSpPr>
        <p:spPr>
          <a:xfrm>
            <a:off x="973693" y="6819186"/>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Bankkredite gut zugänglich</a:t>
            </a:r>
            <a:endParaRPr lang="en-US" sz="1450" dirty="0"/>
          </a:p>
        </p:txBody>
      </p:sp>
      <p:sp>
        <p:nvSpPr>
          <p:cNvPr id="27" name="Text 22"/>
          <p:cNvSpPr/>
          <p:nvPr/>
        </p:nvSpPr>
        <p:spPr>
          <a:xfrm>
            <a:off x="973693" y="7189946"/>
            <a:ext cx="6033373" cy="304205"/>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Flexible Kapitalerhöhung durch neue Kommanditisten</a:t>
            </a:r>
            <a:endParaRPr lang="en-US" sz="1450" dirty="0"/>
          </a:p>
        </p:txBody>
      </p:sp>
      <p:sp>
        <p:nvSpPr>
          <p:cNvPr id="28" name="Shape 23"/>
          <p:cNvSpPr/>
          <p:nvPr/>
        </p:nvSpPr>
        <p:spPr>
          <a:xfrm>
            <a:off x="7410212" y="4882872"/>
            <a:ext cx="6459498" cy="2824282"/>
          </a:xfrm>
          <a:prstGeom prst="roundRect">
            <a:avLst>
              <a:gd name="adj" fmla="val 2828"/>
            </a:avLst>
          </a:prstGeom>
          <a:solidFill>
            <a:srgbClr val="FFFFFF"/>
          </a:solidFill>
          <a:ln w="22860">
            <a:solidFill>
              <a:srgbClr val="BCDBD4"/>
            </a:solidFill>
            <a:prstDash val="solid"/>
          </a:ln>
        </p:spPr>
      </p:sp>
      <p:sp>
        <p:nvSpPr>
          <p:cNvPr id="29" name="Shape 24"/>
          <p:cNvSpPr/>
          <p:nvPr/>
        </p:nvSpPr>
        <p:spPr>
          <a:xfrm>
            <a:off x="7433072" y="4905732"/>
            <a:ext cx="6413778" cy="570548"/>
          </a:xfrm>
          <a:prstGeom prst="roundRect">
            <a:avLst>
              <a:gd name="adj" fmla="val 9193"/>
            </a:avLst>
          </a:prstGeom>
          <a:solidFill>
            <a:srgbClr val="D6F5EE"/>
          </a:solidFill>
          <a:ln/>
        </p:spPr>
      </p:sp>
      <p:pic>
        <p:nvPicPr>
          <p:cNvPr id="3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7264" y="5044440"/>
            <a:ext cx="285274" cy="285274"/>
          </a:xfrm>
          <a:prstGeom prst="rect">
            <a:avLst/>
          </a:prstGeom>
        </p:spPr>
      </p:pic>
      <p:sp>
        <p:nvSpPr>
          <p:cNvPr id="31" name="Text 25"/>
          <p:cNvSpPr/>
          <p:nvPr/>
        </p:nvSpPr>
        <p:spPr>
          <a:xfrm>
            <a:off x="7623215" y="5666423"/>
            <a:ext cx="2711887"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Vor- und Nachteile</a:t>
            </a:r>
            <a:endParaRPr lang="en-US" sz="1850" dirty="0"/>
          </a:p>
        </p:txBody>
      </p:sp>
      <p:sp>
        <p:nvSpPr>
          <p:cNvPr id="32" name="Text 26"/>
          <p:cNvSpPr/>
          <p:nvPr/>
        </p:nvSpPr>
        <p:spPr>
          <a:xfrm>
            <a:off x="7623215" y="6077664"/>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Kapitalbeschaffung ohne volle Haftung der Investoren</a:t>
            </a:r>
            <a:endParaRPr lang="en-US" sz="1450" dirty="0"/>
          </a:p>
        </p:txBody>
      </p:sp>
      <p:sp>
        <p:nvSpPr>
          <p:cNvPr id="33" name="Text 27"/>
          <p:cNvSpPr/>
          <p:nvPr/>
        </p:nvSpPr>
        <p:spPr>
          <a:xfrm>
            <a:off x="7623215" y="6448425"/>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Trennung von Geschäftsführung und Kapitalgebern</a:t>
            </a:r>
            <a:endParaRPr lang="en-US" sz="1450" dirty="0"/>
          </a:p>
        </p:txBody>
      </p:sp>
      <p:sp>
        <p:nvSpPr>
          <p:cNvPr id="34" name="Text 28"/>
          <p:cNvSpPr/>
          <p:nvPr/>
        </p:nvSpPr>
        <p:spPr>
          <a:xfrm>
            <a:off x="7623215" y="6819186"/>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Komplementär trägt volles persönliches Risiko</a:t>
            </a:r>
            <a:endParaRPr lang="en-US" sz="1450" dirty="0"/>
          </a:p>
        </p:txBody>
      </p:sp>
      <p:sp>
        <p:nvSpPr>
          <p:cNvPr id="35" name="Text 29"/>
          <p:cNvSpPr/>
          <p:nvPr/>
        </p:nvSpPr>
        <p:spPr>
          <a:xfrm>
            <a:off x="7623215" y="7189946"/>
            <a:ext cx="6033492" cy="304205"/>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Komplexere Struktur als GbR oder OHG</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48070" y="514350"/>
            <a:ext cx="9217938" cy="584359"/>
          </a:xfrm>
          <a:prstGeom prst="rect">
            <a:avLst/>
          </a:prstGeom>
          <a:noFill/>
          <a:ln/>
        </p:spPr>
        <p:txBody>
          <a:bodyPr wrap="none" lIns="0" tIns="0" rIns="0" bIns="0" rtlCol="0" anchor="t"/>
          <a:lstStyle/>
          <a:p>
            <a:pPr algn="l" indent="0" marL="0">
              <a:lnSpc>
                <a:spcPts val="4600"/>
              </a:lnSpc>
              <a:buNone/>
            </a:pPr>
            <a:r>
              <a:rPr lang="en-US" sz="3650" b="1" dirty="0">
                <a:solidFill>
                  <a:srgbClr val="333F70"/>
                </a:solidFill>
                <a:latin typeface="Unbounded Bold" pitchFamily="34" charset="0"/>
                <a:ea typeface="Unbounded Bold" pitchFamily="34" charset="-122"/>
                <a:cs typeface="Unbounded Bold" pitchFamily="34" charset="-120"/>
              </a:rPr>
              <a:t>Station 6: Der Schritt zur GmbH</a:t>
            </a:r>
            <a:endParaRPr lang="en-US" sz="3650" dirty="0"/>
          </a:p>
        </p:txBody>
      </p:sp>
      <p:sp>
        <p:nvSpPr>
          <p:cNvPr id="3" name="Text 1"/>
          <p:cNvSpPr/>
          <p:nvPr/>
        </p:nvSpPr>
        <p:spPr>
          <a:xfrm>
            <a:off x="748070" y="1566148"/>
            <a:ext cx="6043613" cy="350639"/>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Haftungsbegrenzung wird wichtig</a:t>
            </a:r>
            <a:endParaRPr lang="en-US" sz="2200" dirty="0"/>
          </a:p>
        </p:txBody>
      </p:sp>
      <p:sp>
        <p:nvSpPr>
          <p:cNvPr id="4" name="Text 2"/>
          <p:cNvSpPr/>
          <p:nvPr/>
        </p:nvSpPr>
        <p:spPr>
          <a:xfrm>
            <a:off x="748070" y="2103715"/>
            <a:ext cx="6339007" cy="897612"/>
          </a:xfrm>
          <a:prstGeom prst="rect">
            <a:avLst/>
          </a:prstGeom>
          <a:noFill/>
          <a:ln/>
        </p:spPr>
        <p:txBody>
          <a:bodyPr wrap="squar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Das Unternehmen wächst rasant. Max und Lea wollen ihr Privatvermögen besser schützen und mehr Kapital einsammeln. Auch die Investorin drängt auf eine professionellere Struktur.</a:t>
            </a:r>
            <a:endParaRPr lang="en-US" sz="1450" dirty="0"/>
          </a:p>
        </p:txBody>
      </p:sp>
      <p:sp>
        <p:nvSpPr>
          <p:cNvPr id="5" name="Text 3"/>
          <p:cNvSpPr/>
          <p:nvPr/>
        </p:nvSpPr>
        <p:spPr>
          <a:xfrm>
            <a:off x="748070" y="3169563"/>
            <a:ext cx="6339007" cy="1196816"/>
          </a:xfrm>
          <a:prstGeom prst="rect">
            <a:avLst/>
          </a:prstGeom>
          <a:noFill/>
          <a:ln/>
        </p:spPr>
        <p:txBody>
          <a:bodyPr wrap="squar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Die Entscheidung fällt: Umwandlung in eine </a:t>
            </a:r>
            <a:pPr algn="l" indent="0" marL="0">
              <a:lnSpc>
                <a:spcPts val="2350"/>
              </a:lnSpc>
              <a:buNone/>
            </a:pPr>
            <a:r>
              <a:rPr lang="en-US" sz="1450" b="1" dirty="0">
                <a:solidFill>
                  <a:srgbClr val="333F70"/>
                </a:solidFill>
                <a:latin typeface="Open Sans" pitchFamily="34" charset="0"/>
                <a:ea typeface="Open Sans" pitchFamily="34" charset="-122"/>
                <a:cs typeface="Open Sans" pitchFamily="34" charset="-120"/>
              </a:rPr>
              <a:t>Gesellschaft mit beschränkter Haftung (GmbH)</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Eine eigenständige juristische Person entsteht – mit klarer Trennung zwischen Privatvermögen und Unternehmen.</a:t>
            </a:r>
            <a:endParaRPr lang="en-US" sz="1450" dirty="0"/>
          </a:p>
        </p:txBody>
      </p:sp>
      <p:pic>
        <p:nvPicPr>
          <p:cNvPr id="6"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80204" y="733306"/>
            <a:ext cx="12728258" cy="531376"/>
          </a:xfrm>
          <a:prstGeom prst="rect">
            <a:avLst/>
          </a:prstGeom>
          <a:noFill/>
          <a:ln/>
        </p:spPr>
        <p:txBody>
          <a:bodyPr wrap="none" lIns="0" tIns="0" rIns="0" bIns="0" rtlCol="0" anchor="t"/>
          <a:lstStyle/>
          <a:p>
            <a:pPr algn="l" indent="0" marL="0">
              <a:lnSpc>
                <a:spcPts val="4150"/>
              </a:lnSpc>
              <a:buNone/>
            </a:pPr>
            <a:r>
              <a:rPr lang="en-US" sz="3300" b="1" dirty="0">
                <a:solidFill>
                  <a:srgbClr val="333F70"/>
                </a:solidFill>
                <a:latin typeface="Unbounded Bold" pitchFamily="34" charset="0"/>
                <a:ea typeface="Unbounded Bold" pitchFamily="34" charset="-122"/>
                <a:cs typeface="Unbounded Bold" pitchFamily="34" charset="-120"/>
              </a:rPr>
              <a:t>GmbH – Gesellschaft mit beschränkter Haftung</a:t>
            </a:r>
            <a:endParaRPr lang="en-US" sz="3300" dirty="0"/>
          </a:p>
        </p:txBody>
      </p:sp>
      <p:sp>
        <p:nvSpPr>
          <p:cNvPr id="3" name="Shape 1"/>
          <p:cNvSpPr/>
          <p:nvPr/>
        </p:nvSpPr>
        <p:spPr>
          <a:xfrm>
            <a:off x="680204" y="1604724"/>
            <a:ext cx="6549985" cy="2860715"/>
          </a:xfrm>
          <a:prstGeom prst="roundRect">
            <a:avLst>
              <a:gd name="adj" fmla="val 2497"/>
            </a:avLst>
          </a:prstGeom>
          <a:solidFill>
            <a:srgbClr val="FFFFFF"/>
          </a:solidFill>
          <a:ln w="22860">
            <a:solidFill>
              <a:srgbClr val="BCDBD4"/>
            </a:solidFill>
            <a:prstDash val="solid"/>
          </a:ln>
        </p:spPr>
      </p:sp>
      <p:sp>
        <p:nvSpPr>
          <p:cNvPr id="4" name="Shape 2"/>
          <p:cNvSpPr/>
          <p:nvPr/>
        </p:nvSpPr>
        <p:spPr>
          <a:xfrm>
            <a:off x="703064" y="1627584"/>
            <a:ext cx="6504265" cy="510064"/>
          </a:xfrm>
          <a:prstGeom prst="roundRect">
            <a:avLst>
              <a:gd name="adj" fmla="val 8625"/>
            </a:avLst>
          </a:prstGeom>
          <a:solidFill>
            <a:srgbClr val="D6F5E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27621" y="1751290"/>
            <a:ext cx="255032" cy="255032"/>
          </a:xfrm>
          <a:prstGeom prst="rect">
            <a:avLst/>
          </a:prstGeom>
        </p:spPr>
      </p:pic>
      <p:sp>
        <p:nvSpPr>
          <p:cNvPr id="6" name="Text 3"/>
          <p:cNvSpPr/>
          <p:nvPr/>
        </p:nvSpPr>
        <p:spPr>
          <a:xfrm>
            <a:off x="873085" y="2307669"/>
            <a:ext cx="3234571"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Gründungsbedingungen</a:t>
            </a:r>
            <a:endParaRPr lang="en-US" sz="1650" dirty="0"/>
          </a:p>
        </p:txBody>
      </p:sp>
      <p:sp>
        <p:nvSpPr>
          <p:cNvPr id="7" name="Text 4"/>
          <p:cNvSpPr/>
          <p:nvPr/>
        </p:nvSpPr>
        <p:spPr>
          <a:xfrm>
            <a:off x="873085" y="2675215"/>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Mindestens ein Gesellschafter erforderlich</a:t>
            </a:r>
            <a:endParaRPr lang="en-US" sz="1300" dirty="0"/>
          </a:p>
        </p:txBody>
      </p:sp>
      <p:sp>
        <p:nvSpPr>
          <p:cNvPr id="8" name="Text 5"/>
          <p:cNvSpPr/>
          <p:nvPr/>
        </p:nvSpPr>
        <p:spPr>
          <a:xfrm>
            <a:off x="873085" y="3006566"/>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Stammkapital von mindestens 25.000 Euro</a:t>
            </a:r>
            <a:endParaRPr lang="en-US" sz="1300" dirty="0"/>
          </a:p>
        </p:txBody>
      </p:sp>
      <p:sp>
        <p:nvSpPr>
          <p:cNvPr id="9" name="Text 6"/>
          <p:cNvSpPr/>
          <p:nvPr/>
        </p:nvSpPr>
        <p:spPr>
          <a:xfrm>
            <a:off x="873085" y="3337917"/>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Davon 12.500 Euro bei Gründung eingezahlt</a:t>
            </a:r>
            <a:endParaRPr lang="en-US" sz="1300" dirty="0"/>
          </a:p>
        </p:txBody>
      </p:sp>
      <p:sp>
        <p:nvSpPr>
          <p:cNvPr id="10" name="Text 7"/>
          <p:cNvSpPr/>
          <p:nvPr/>
        </p:nvSpPr>
        <p:spPr>
          <a:xfrm>
            <a:off x="873085" y="3669268"/>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Notarieller Gesellschaftsvertrag zwingend</a:t>
            </a:r>
            <a:endParaRPr lang="en-US" sz="1300" dirty="0"/>
          </a:p>
        </p:txBody>
      </p:sp>
      <p:sp>
        <p:nvSpPr>
          <p:cNvPr id="11" name="Text 8"/>
          <p:cNvSpPr/>
          <p:nvPr/>
        </p:nvSpPr>
        <p:spPr>
          <a:xfrm>
            <a:off x="873085" y="4000619"/>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Eintragung ins Handelsregister erforderlich</a:t>
            </a:r>
            <a:endParaRPr lang="en-US" sz="1300" dirty="0"/>
          </a:p>
        </p:txBody>
      </p:sp>
      <p:sp>
        <p:nvSpPr>
          <p:cNvPr id="12" name="Shape 9"/>
          <p:cNvSpPr/>
          <p:nvPr/>
        </p:nvSpPr>
        <p:spPr>
          <a:xfrm>
            <a:off x="7400211" y="1604724"/>
            <a:ext cx="6549985" cy="2860715"/>
          </a:xfrm>
          <a:prstGeom prst="roundRect">
            <a:avLst>
              <a:gd name="adj" fmla="val 2497"/>
            </a:avLst>
          </a:prstGeom>
          <a:solidFill>
            <a:srgbClr val="FFFFFF"/>
          </a:solidFill>
          <a:ln w="22860">
            <a:solidFill>
              <a:srgbClr val="BCDBD4"/>
            </a:solidFill>
            <a:prstDash val="solid"/>
          </a:ln>
        </p:spPr>
      </p:sp>
      <p:sp>
        <p:nvSpPr>
          <p:cNvPr id="13" name="Shape 10"/>
          <p:cNvSpPr/>
          <p:nvPr/>
        </p:nvSpPr>
        <p:spPr>
          <a:xfrm>
            <a:off x="7423071" y="1627584"/>
            <a:ext cx="6504265" cy="510064"/>
          </a:xfrm>
          <a:prstGeom prst="roundRect">
            <a:avLst>
              <a:gd name="adj" fmla="val 8625"/>
            </a:avLst>
          </a:prstGeom>
          <a:solidFill>
            <a:srgbClr val="D6F5EE"/>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7628" y="1751290"/>
            <a:ext cx="255032" cy="255032"/>
          </a:xfrm>
          <a:prstGeom prst="rect">
            <a:avLst/>
          </a:prstGeom>
        </p:spPr>
      </p:pic>
      <p:sp>
        <p:nvSpPr>
          <p:cNvPr id="15" name="Text 11"/>
          <p:cNvSpPr/>
          <p:nvPr/>
        </p:nvSpPr>
        <p:spPr>
          <a:xfrm>
            <a:off x="7593092" y="2307669"/>
            <a:ext cx="2438043"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Rechte &amp; Pflichten</a:t>
            </a:r>
            <a:endParaRPr lang="en-US" sz="1650" dirty="0"/>
          </a:p>
        </p:txBody>
      </p:sp>
      <p:sp>
        <p:nvSpPr>
          <p:cNvPr id="16" name="Text 12"/>
          <p:cNvSpPr/>
          <p:nvPr/>
        </p:nvSpPr>
        <p:spPr>
          <a:xfrm>
            <a:off x="7593092" y="2675215"/>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Haftung beschränkt auf Gesellschaftsvermögen</a:t>
            </a:r>
            <a:endParaRPr lang="en-US" sz="1300" dirty="0"/>
          </a:p>
        </p:txBody>
      </p:sp>
      <p:sp>
        <p:nvSpPr>
          <p:cNvPr id="17" name="Text 13"/>
          <p:cNvSpPr/>
          <p:nvPr/>
        </p:nvSpPr>
        <p:spPr>
          <a:xfrm>
            <a:off x="7593092" y="3006566"/>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Geschäftsführer führen die Geschäfte</a:t>
            </a:r>
            <a:endParaRPr lang="en-US" sz="1300" dirty="0"/>
          </a:p>
        </p:txBody>
      </p:sp>
      <p:sp>
        <p:nvSpPr>
          <p:cNvPr id="18" name="Text 14"/>
          <p:cNvSpPr/>
          <p:nvPr/>
        </p:nvSpPr>
        <p:spPr>
          <a:xfrm>
            <a:off x="7593092" y="3337917"/>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Gesellschafterversammlung trifft Grundsatzentscheidungen</a:t>
            </a:r>
            <a:endParaRPr lang="en-US" sz="1300" dirty="0"/>
          </a:p>
        </p:txBody>
      </p:sp>
      <p:sp>
        <p:nvSpPr>
          <p:cNvPr id="19" name="Text 15"/>
          <p:cNvSpPr/>
          <p:nvPr/>
        </p:nvSpPr>
        <p:spPr>
          <a:xfrm>
            <a:off x="7593092" y="3669268"/>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Strenge Buchführungs- und Bilanzierungspflichten</a:t>
            </a:r>
            <a:endParaRPr lang="en-US" sz="1300" dirty="0"/>
          </a:p>
        </p:txBody>
      </p:sp>
      <p:sp>
        <p:nvSpPr>
          <p:cNvPr id="20" name="Text 16"/>
          <p:cNvSpPr/>
          <p:nvPr/>
        </p:nvSpPr>
        <p:spPr>
          <a:xfrm>
            <a:off x="7593092" y="4000619"/>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Veröffentlichungspflicht im Bundesanzeiger</a:t>
            </a:r>
            <a:endParaRPr lang="en-US" sz="1300" dirty="0"/>
          </a:p>
        </p:txBody>
      </p:sp>
      <p:sp>
        <p:nvSpPr>
          <p:cNvPr id="21" name="Shape 17"/>
          <p:cNvSpPr/>
          <p:nvPr/>
        </p:nvSpPr>
        <p:spPr>
          <a:xfrm>
            <a:off x="680204" y="4635460"/>
            <a:ext cx="6549985" cy="2860715"/>
          </a:xfrm>
          <a:prstGeom prst="roundRect">
            <a:avLst>
              <a:gd name="adj" fmla="val 2497"/>
            </a:avLst>
          </a:prstGeom>
          <a:solidFill>
            <a:srgbClr val="FFFFFF"/>
          </a:solidFill>
          <a:ln w="22860">
            <a:solidFill>
              <a:srgbClr val="BCDBD4"/>
            </a:solidFill>
            <a:prstDash val="solid"/>
          </a:ln>
        </p:spPr>
      </p:sp>
      <p:sp>
        <p:nvSpPr>
          <p:cNvPr id="22" name="Shape 18"/>
          <p:cNvSpPr/>
          <p:nvPr/>
        </p:nvSpPr>
        <p:spPr>
          <a:xfrm>
            <a:off x="703064" y="4658320"/>
            <a:ext cx="6504265" cy="510064"/>
          </a:xfrm>
          <a:prstGeom prst="roundRect">
            <a:avLst>
              <a:gd name="adj" fmla="val 8625"/>
            </a:avLst>
          </a:prstGeom>
          <a:solidFill>
            <a:srgbClr val="D6F5EE"/>
          </a:solidFill>
          <a:ln/>
        </p:spPr>
      </p:sp>
      <p:pic>
        <p:nvPicPr>
          <p:cNvPr id="2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7621" y="4782026"/>
            <a:ext cx="255032" cy="255032"/>
          </a:xfrm>
          <a:prstGeom prst="rect">
            <a:avLst/>
          </a:prstGeom>
        </p:spPr>
      </p:pic>
      <p:sp>
        <p:nvSpPr>
          <p:cNvPr id="24" name="Text 19"/>
          <p:cNvSpPr/>
          <p:nvPr/>
        </p:nvSpPr>
        <p:spPr>
          <a:xfrm>
            <a:off x="873085" y="5338405"/>
            <a:ext cx="2125623"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Finanzierung</a:t>
            </a:r>
            <a:endParaRPr lang="en-US" sz="1650" dirty="0"/>
          </a:p>
        </p:txBody>
      </p:sp>
      <p:sp>
        <p:nvSpPr>
          <p:cNvPr id="25" name="Text 20"/>
          <p:cNvSpPr/>
          <p:nvPr/>
        </p:nvSpPr>
        <p:spPr>
          <a:xfrm>
            <a:off x="873085" y="5705951"/>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Stammkapital durch Gesellschafter</a:t>
            </a:r>
            <a:endParaRPr lang="en-US" sz="1300" dirty="0"/>
          </a:p>
        </p:txBody>
      </p:sp>
      <p:sp>
        <p:nvSpPr>
          <p:cNvPr id="26" name="Text 21"/>
          <p:cNvSpPr/>
          <p:nvPr/>
        </p:nvSpPr>
        <p:spPr>
          <a:xfrm>
            <a:off x="873085" y="6037302"/>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Neue Gesellschafter können aufgenommen werden</a:t>
            </a:r>
            <a:endParaRPr lang="en-US" sz="1300" dirty="0"/>
          </a:p>
        </p:txBody>
      </p:sp>
      <p:sp>
        <p:nvSpPr>
          <p:cNvPr id="27" name="Text 22"/>
          <p:cNvSpPr/>
          <p:nvPr/>
        </p:nvSpPr>
        <p:spPr>
          <a:xfrm>
            <a:off x="873085" y="6368653"/>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Bankkredite gut verfügbar</a:t>
            </a:r>
            <a:endParaRPr lang="en-US" sz="1300" dirty="0"/>
          </a:p>
        </p:txBody>
      </p:sp>
      <p:sp>
        <p:nvSpPr>
          <p:cNvPr id="28" name="Text 23"/>
          <p:cNvSpPr/>
          <p:nvPr/>
        </p:nvSpPr>
        <p:spPr>
          <a:xfrm>
            <a:off x="873085" y="6700004"/>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Venture Capital und Private Equity möglich</a:t>
            </a:r>
            <a:endParaRPr lang="en-US" sz="1300" dirty="0"/>
          </a:p>
        </p:txBody>
      </p:sp>
      <p:sp>
        <p:nvSpPr>
          <p:cNvPr id="29" name="Shape 24"/>
          <p:cNvSpPr/>
          <p:nvPr/>
        </p:nvSpPr>
        <p:spPr>
          <a:xfrm>
            <a:off x="7400211" y="4635460"/>
            <a:ext cx="6549985" cy="2860715"/>
          </a:xfrm>
          <a:prstGeom prst="roundRect">
            <a:avLst>
              <a:gd name="adj" fmla="val 2497"/>
            </a:avLst>
          </a:prstGeom>
          <a:solidFill>
            <a:srgbClr val="FFFFFF"/>
          </a:solidFill>
          <a:ln w="22860">
            <a:solidFill>
              <a:srgbClr val="BCDBD4"/>
            </a:solidFill>
            <a:prstDash val="solid"/>
          </a:ln>
        </p:spPr>
      </p:sp>
      <p:sp>
        <p:nvSpPr>
          <p:cNvPr id="30" name="Shape 25"/>
          <p:cNvSpPr/>
          <p:nvPr/>
        </p:nvSpPr>
        <p:spPr>
          <a:xfrm>
            <a:off x="7423071" y="4658320"/>
            <a:ext cx="6504265" cy="510064"/>
          </a:xfrm>
          <a:prstGeom prst="roundRect">
            <a:avLst>
              <a:gd name="adj" fmla="val 8625"/>
            </a:avLst>
          </a:prstGeom>
          <a:solidFill>
            <a:srgbClr val="D6F5EE"/>
          </a:solidFill>
          <a:ln/>
        </p:spPr>
      </p:sp>
      <p:pic>
        <p:nvPicPr>
          <p:cNvPr id="3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7628" y="4782026"/>
            <a:ext cx="255032" cy="255032"/>
          </a:xfrm>
          <a:prstGeom prst="rect">
            <a:avLst/>
          </a:prstGeom>
        </p:spPr>
      </p:pic>
      <p:sp>
        <p:nvSpPr>
          <p:cNvPr id="32" name="Text 26"/>
          <p:cNvSpPr/>
          <p:nvPr/>
        </p:nvSpPr>
        <p:spPr>
          <a:xfrm>
            <a:off x="7593092" y="5338405"/>
            <a:ext cx="2423874"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Vor- und Nachteile</a:t>
            </a:r>
            <a:endParaRPr lang="en-US" sz="1650" dirty="0"/>
          </a:p>
        </p:txBody>
      </p:sp>
      <p:sp>
        <p:nvSpPr>
          <p:cNvPr id="33" name="Text 27"/>
          <p:cNvSpPr/>
          <p:nvPr/>
        </p:nvSpPr>
        <p:spPr>
          <a:xfrm>
            <a:off x="7593092" y="5705951"/>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Persönliche Haftung begrenzt</a:t>
            </a:r>
            <a:endParaRPr lang="en-US" sz="1300" dirty="0"/>
          </a:p>
        </p:txBody>
      </p:sp>
      <p:sp>
        <p:nvSpPr>
          <p:cNvPr id="34" name="Text 28"/>
          <p:cNvSpPr/>
          <p:nvPr/>
        </p:nvSpPr>
        <p:spPr>
          <a:xfrm>
            <a:off x="7593092" y="6037302"/>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Professionelles Image am Markt</a:t>
            </a:r>
            <a:endParaRPr lang="en-US" sz="1300" dirty="0"/>
          </a:p>
        </p:txBody>
      </p:sp>
      <p:sp>
        <p:nvSpPr>
          <p:cNvPr id="35" name="Text 29"/>
          <p:cNvSpPr/>
          <p:nvPr/>
        </p:nvSpPr>
        <p:spPr>
          <a:xfrm>
            <a:off x="7593092" y="6368653"/>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Flexibilität bei Kapitalbeteiligungen</a:t>
            </a:r>
            <a:endParaRPr lang="en-US" sz="1300" dirty="0"/>
          </a:p>
        </p:txBody>
      </p:sp>
      <p:sp>
        <p:nvSpPr>
          <p:cNvPr id="36" name="Text 30"/>
          <p:cNvSpPr/>
          <p:nvPr/>
        </p:nvSpPr>
        <p:spPr>
          <a:xfrm>
            <a:off x="7593092" y="6700004"/>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Hoher Verwaltungsaufwand</a:t>
            </a:r>
            <a:endParaRPr lang="en-US" sz="1300" dirty="0"/>
          </a:p>
        </p:txBody>
      </p:sp>
      <p:sp>
        <p:nvSpPr>
          <p:cNvPr id="37" name="Text 31"/>
          <p:cNvSpPr/>
          <p:nvPr/>
        </p:nvSpPr>
        <p:spPr>
          <a:xfrm>
            <a:off x="7593092" y="7031355"/>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Mindestkapital erforderlich</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14682"/>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Station 7: Die Aktiengesellschaft</a:t>
            </a:r>
            <a:endParaRPr lang="en-US" sz="3900" dirty="0"/>
          </a:p>
        </p:txBody>
      </p:sp>
      <p:sp>
        <p:nvSpPr>
          <p:cNvPr id="4" name="Text 1"/>
          <p:cNvSpPr/>
          <p:nvPr/>
        </p:nvSpPr>
        <p:spPr>
          <a:xfrm>
            <a:off x="793790" y="3534132"/>
            <a:ext cx="6154579" cy="372070"/>
          </a:xfrm>
          <a:prstGeom prst="rect">
            <a:avLst/>
          </a:prstGeom>
          <a:noFill/>
          <a:ln/>
        </p:spPr>
        <p:txBody>
          <a:bodyPr wrap="none" lIns="0" tIns="0" rIns="0" bIns="0" rtlCol="0" anchor="t"/>
          <a:lstStyle/>
          <a:p>
            <a:pPr algn="l" indent="0" marL="0">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Expansion auf dem Kapitalmarkt</a:t>
            </a:r>
            <a:endParaRPr lang="en-US" sz="2300" dirty="0"/>
          </a:p>
        </p:txBody>
      </p:sp>
      <p:sp>
        <p:nvSpPr>
          <p:cNvPr id="5" name="Text 2"/>
          <p:cNvSpPr/>
          <p:nvPr/>
        </p:nvSpPr>
        <p:spPr>
          <a:xfrm>
            <a:off x="793790" y="4203859"/>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Das Unternehmen plant große Expansion in mehrere Länder. Dafür braucht es erhebliches Kapital. Max und Lea entscheiden sich für den Gang an die Börse und wandeln die GmbH in eine </a:t>
            </a:r>
            <a:pPr algn="l" indent="0" marL="0">
              <a:lnSpc>
                <a:spcPts val="2500"/>
              </a:lnSpc>
              <a:buNone/>
            </a:pPr>
            <a:r>
              <a:rPr lang="en-US" sz="1550" b="1" dirty="0">
                <a:solidFill>
                  <a:srgbClr val="333F70"/>
                </a:solidFill>
                <a:latin typeface="Open Sans" pitchFamily="34" charset="0"/>
                <a:ea typeface="Open Sans" pitchFamily="34" charset="-122"/>
                <a:cs typeface="Open Sans" pitchFamily="34" charset="-120"/>
              </a:rPr>
              <a:t>Aktiengesellschaft (AG)</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um.</a:t>
            </a:r>
            <a:endParaRPr lang="en-US" sz="1550" dirty="0"/>
          </a:p>
        </p:txBody>
      </p:sp>
      <p:sp>
        <p:nvSpPr>
          <p:cNvPr id="6" name="Text 3"/>
          <p:cNvSpPr/>
          <p:nvPr/>
        </p:nvSpPr>
        <p:spPr>
          <a:xfrm>
            <a:off x="793790" y="5379720"/>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Viele Anteilseigner können nun Aktien kaufen. Das Kapital fließt, aber die Gründer geben auch Kontrolle ab. Eine neue Ära beginnt.</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02945" y="621030"/>
            <a:ext cx="6628805" cy="549116"/>
          </a:xfrm>
          <a:prstGeom prst="rect">
            <a:avLst/>
          </a:prstGeom>
          <a:noFill/>
          <a:ln/>
        </p:spPr>
        <p:txBody>
          <a:bodyPr wrap="none" lIns="0" tIns="0" rIns="0" bIns="0" rtlCol="0" anchor="t"/>
          <a:lstStyle/>
          <a:p>
            <a:pPr algn="l" indent="0" marL="0">
              <a:lnSpc>
                <a:spcPts val="4300"/>
              </a:lnSpc>
              <a:buNone/>
            </a:pPr>
            <a:r>
              <a:rPr lang="en-US" sz="3450" b="1" dirty="0">
                <a:solidFill>
                  <a:srgbClr val="333F70"/>
                </a:solidFill>
                <a:latin typeface="Unbounded Bold" pitchFamily="34" charset="0"/>
                <a:ea typeface="Unbounded Bold" pitchFamily="34" charset="-122"/>
                <a:cs typeface="Unbounded Bold" pitchFamily="34" charset="-120"/>
              </a:rPr>
              <a:t>AG – Aktiengesellschaft</a:t>
            </a:r>
            <a:endParaRPr lang="en-US" sz="3450" dirty="0"/>
          </a:p>
        </p:txBody>
      </p:sp>
      <p:sp>
        <p:nvSpPr>
          <p:cNvPr id="3" name="Shape 1"/>
          <p:cNvSpPr/>
          <p:nvPr/>
        </p:nvSpPr>
        <p:spPr>
          <a:xfrm>
            <a:off x="702945" y="1521619"/>
            <a:ext cx="6524387" cy="2955608"/>
          </a:xfrm>
          <a:prstGeom prst="roundRect">
            <a:avLst>
              <a:gd name="adj" fmla="val 2497"/>
            </a:avLst>
          </a:prstGeom>
          <a:solidFill>
            <a:srgbClr val="FFFFFF"/>
          </a:solidFill>
          <a:ln w="22860">
            <a:solidFill>
              <a:srgbClr val="BCDBD4"/>
            </a:solidFill>
            <a:prstDash val="solid"/>
          </a:ln>
        </p:spPr>
      </p:sp>
      <p:sp>
        <p:nvSpPr>
          <p:cNvPr id="4" name="Shape 2"/>
          <p:cNvSpPr/>
          <p:nvPr/>
        </p:nvSpPr>
        <p:spPr>
          <a:xfrm>
            <a:off x="725805" y="1544479"/>
            <a:ext cx="6478667" cy="527209"/>
          </a:xfrm>
          <a:prstGeom prst="roundRect">
            <a:avLst>
              <a:gd name="adj" fmla="val 8797"/>
            </a:avLst>
          </a:prstGeom>
          <a:solidFill>
            <a:srgbClr val="D6F5E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33336" y="1672352"/>
            <a:ext cx="263604" cy="263604"/>
          </a:xfrm>
          <a:prstGeom prst="rect">
            <a:avLst/>
          </a:prstGeom>
        </p:spPr>
      </p:pic>
      <p:sp>
        <p:nvSpPr>
          <p:cNvPr id="6" name="Text 3"/>
          <p:cNvSpPr/>
          <p:nvPr/>
        </p:nvSpPr>
        <p:spPr>
          <a:xfrm>
            <a:off x="901541" y="2247424"/>
            <a:ext cx="3343394" cy="274558"/>
          </a:xfrm>
          <a:prstGeom prst="rect">
            <a:avLst/>
          </a:prstGeom>
          <a:noFill/>
          <a:ln/>
        </p:spPr>
        <p:txBody>
          <a:bodyPr wrap="none" lIns="0" tIns="0" rIns="0" bIns="0" rtlCol="0" anchor="t"/>
          <a:lstStyle/>
          <a:p>
            <a:pPr algn="l" indent="0" marL="0">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Gründungsbedingungen</a:t>
            </a:r>
            <a:endParaRPr lang="en-US" sz="1700" dirty="0"/>
          </a:p>
        </p:txBody>
      </p:sp>
      <p:sp>
        <p:nvSpPr>
          <p:cNvPr id="7" name="Text 4"/>
          <p:cNvSpPr/>
          <p:nvPr/>
        </p:nvSpPr>
        <p:spPr>
          <a:xfrm>
            <a:off x="901541" y="2627352"/>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Mindestens ein Aktionär (auch juristische Person)</a:t>
            </a:r>
            <a:endParaRPr lang="en-US" sz="1350" dirty="0"/>
          </a:p>
        </p:txBody>
      </p:sp>
      <p:sp>
        <p:nvSpPr>
          <p:cNvPr id="8" name="Text 5"/>
          <p:cNvSpPr/>
          <p:nvPr/>
        </p:nvSpPr>
        <p:spPr>
          <a:xfrm>
            <a:off x="901541" y="2969895"/>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Grundkapital von mindestens 50.000 Euro</a:t>
            </a:r>
            <a:endParaRPr lang="en-US" sz="1350" dirty="0"/>
          </a:p>
        </p:txBody>
      </p:sp>
      <p:sp>
        <p:nvSpPr>
          <p:cNvPr id="9" name="Text 6"/>
          <p:cNvSpPr/>
          <p:nvPr/>
        </p:nvSpPr>
        <p:spPr>
          <a:xfrm>
            <a:off x="901541" y="3312438"/>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Notarielle Satzung erforderlich</a:t>
            </a:r>
            <a:endParaRPr lang="en-US" sz="1350" dirty="0"/>
          </a:p>
        </p:txBody>
      </p:sp>
      <p:sp>
        <p:nvSpPr>
          <p:cNvPr id="10" name="Text 7"/>
          <p:cNvSpPr/>
          <p:nvPr/>
        </p:nvSpPr>
        <p:spPr>
          <a:xfrm>
            <a:off x="901541" y="3654981"/>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Eintragung ins Handelsregister zwingend</a:t>
            </a:r>
            <a:endParaRPr lang="en-US" sz="1350" dirty="0"/>
          </a:p>
        </p:txBody>
      </p:sp>
      <p:sp>
        <p:nvSpPr>
          <p:cNvPr id="11" name="Text 8"/>
          <p:cNvSpPr/>
          <p:nvPr/>
        </p:nvSpPr>
        <p:spPr>
          <a:xfrm>
            <a:off x="901541" y="3997523"/>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Vorstand und Aufsichtsrat müssen bestellt werden</a:t>
            </a:r>
            <a:endParaRPr lang="en-US" sz="1350" dirty="0"/>
          </a:p>
        </p:txBody>
      </p:sp>
      <p:sp>
        <p:nvSpPr>
          <p:cNvPr id="12" name="Shape 9"/>
          <p:cNvSpPr/>
          <p:nvPr/>
        </p:nvSpPr>
        <p:spPr>
          <a:xfrm>
            <a:off x="7403068" y="1521619"/>
            <a:ext cx="6524387" cy="2955608"/>
          </a:xfrm>
          <a:prstGeom prst="roundRect">
            <a:avLst>
              <a:gd name="adj" fmla="val 2497"/>
            </a:avLst>
          </a:prstGeom>
          <a:solidFill>
            <a:srgbClr val="FFFFFF"/>
          </a:solidFill>
          <a:ln w="22860">
            <a:solidFill>
              <a:srgbClr val="BCDBD4"/>
            </a:solidFill>
            <a:prstDash val="solid"/>
          </a:ln>
        </p:spPr>
      </p:sp>
      <p:sp>
        <p:nvSpPr>
          <p:cNvPr id="13" name="Shape 10"/>
          <p:cNvSpPr/>
          <p:nvPr/>
        </p:nvSpPr>
        <p:spPr>
          <a:xfrm>
            <a:off x="7425928" y="1544479"/>
            <a:ext cx="6478667" cy="527209"/>
          </a:xfrm>
          <a:prstGeom prst="roundRect">
            <a:avLst>
              <a:gd name="adj" fmla="val 8797"/>
            </a:avLst>
          </a:prstGeom>
          <a:solidFill>
            <a:srgbClr val="D6F5EE"/>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33459" y="1672352"/>
            <a:ext cx="263604" cy="263604"/>
          </a:xfrm>
          <a:prstGeom prst="rect">
            <a:avLst/>
          </a:prstGeom>
        </p:spPr>
      </p:pic>
      <p:sp>
        <p:nvSpPr>
          <p:cNvPr id="15" name="Text 11"/>
          <p:cNvSpPr/>
          <p:nvPr/>
        </p:nvSpPr>
        <p:spPr>
          <a:xfrm>
            <a:off x="7601664" y="2247424"/>
            <a:ext cx="2520077" cy="274558"/>
          </a:xfrm>
          <a:prstGeom prst="rect">
            <a:avLst/>
          </a:prstGeom>
          <a:noFill/>
          <a:ln/>
        </p:spPr>
        <p:txBody>
          <a:bodyPr wrap="none" lIns="0" tIns="0" rIns="0" bIns="0" rtlCol="0" anchor="t"/>
          <a:lstStyle/>
          <a:p>
            <a:pPr algn="l" indent="0" marL="0">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Rechte &amp; Pflichten</a:t>
            </a:r>
            <a:endParaRPr lang="en-US" sz="1700" dirty="0"/>
          </a:p>
        </p:txBody>
      </p:sp>
      <p:sp>
        <p:nvSpPr>
          <p:cNvPr id="16" name="Text 12"/>
          <p:cNvSpPr/>
          <p:nvPr/>
        </p:nvSpPr>
        <p:spPr>
          <a:xfrm>
            <a:off x="7601664" y="2627352"/>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Haftung beschränkt auf Gesellschaftsvermögen</a:t>
            </a:r>
            <a:endParaRPr lang="en-US" sz="1350" dirty="0"/>
          </a:p>
        </p:txBody>
      </p:sp>
      <p:sp>
        <p:nvSpPr>
          <p:cNvPr id="17" name="Text 13"/>
          <p:cNvSpPr/>
          <p:nvPr/>
        </p:nvSpPr>
        <p:spPr>
          <a:xfrm>
            <a:off x="7601664" y="2969895"/>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Vorstand leitet die AG eigenverantwortlich</a:t>
            </a:r>
            <a:endParaRPr lang="en-US" sz="1350" dirty="0"/>
          </a:p>
        </p:txBody>
      </p:sp>
      <p:sp>
        <p:nvSpPr>
          <p:cNvPr id="18" name="Text 14"/>
          <p:cNvSpPr/>
          <p:nvPr/>
        </p:nvSpPr>
        <p:spPr>
          <a:xfrm>
            <a:off x="7601664" y="3312438"/>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Aufsichtsrat kontrolliert den Vorstand</a:t>
            </a:r>
            <a:endParaRPr lang="en-US" sz="1350" dirty="0"/>
          </a:p>
        </p:txBody>
      </p:sp>
      <p:sp>
        <p:nvSpPr>
          <p:cNvPr id="19" name="Text 15"/>
          <p:cNvSpPr/>
          <p:nvPr/>
        </p:nvSpPr>
        <p:spPr>
          <a:xfrm>
            <a:off x="7601664" y="3654981"/>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Hauptversammlung der Aktionäre entscheidet über Grundsatzfragen</a:t>
            </a:r>
            <a:endParaRPr lang="en-US" sz="1350" dirty="0"/>
          </a:p>
        </p:txBody>
      </p:sp>
      <p:sp>
        <p:nvSpPr>
          <p:cNvPr id="20" name="Text 16"/>
          <p:cNvSpPr/>
          <p:nvPr/>
        </p:nvSpPr>
        <p:spPr>
          <a:xfrm>
            <a:off x="7601664" y="3997523"/>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Umfangreiche Publizitätspflichten</a:t>
            </a:r>
            <a:endParaRPr lang="en-US" sz="1350" dirty="0"/>
          </a:p>
        </p:txBody>
      </p:sp>
      <p:sp>
        <p:nvSpPr>
          <p:cNvPr id="21" name="Shape 17"/>
          <p:cNvSpPr/>
          <p:nvPr/>
        </p:nvSpPr>
        <p:spPr>
          <a:xfrm>
            <a:off x="702945" y="4652963"/>
            <a:ext cx="6524387" cy="2955608"/>
          </a:xfrm>
          <a:prstGeom prst="roundRect">
            <a:avLst>
              <a:gd name="adj" fmla="val 2497"/>
            </a:avLst>
          </a:prstGeom>
          <a:solidFill>
            <a:srgbClr val="FFFFFF"/>
          </a:solidFill>
          <a:ln w="22860">
            <a:solidFill>
              <a:srgbClr val="BCDBD4"/>
            </a:solidFill>
            <a:prstDash val="solid"/>
          </a:ln>
        </p:spPr>
      </p:sp>
      <p:sp>
        <p:nvSpPr>
          <p:cNvPr id="22" name="Shape 18"/>
          <p:cNvSpPr/>
          <p:nvPr/>
        </p:nvSpPr>
        <p:spPr>
          <a:xfrm>
            <a:off x="725805" y="4675823"/>
            <a:ext cx="6478667" cy="527209"/>
          </a:xfrm>
          <a:prstGeom prst="roundRect">
            <a:avLst>
              <a:gd name="adj" fmla="val 8797"/>
            </a:avLst>
          </a:prstGeom>
          <a:solidFill>
            <a:srgbClr val="D6F5EE"/>
          </a:solidFill>
          <a:ln/>
        </p:spPr>
      </p:sp>
      <p:pic>
        <p:nvPicPr>
          <p:cNvPr id="2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3336" y="4803696"/>
            <a:ext cx="263604" cy="263604"/>
          </a:xfrm>
          <a:prstGeom prst="rect">
            <a:avLst/>
          </a:prstGeom>
        </p:spPr>
      </p:pic>
      <p:sp>
        <p:nvSpPr>
          <p:cNvPr id="24" name="Text 19"/>
          <p:cNvSpPr/>
          <p:nvPr/>
        </p:nvSpPr>
        <p:spPr>
          <a:xfrm>
            <a:off x="901541" y="5378768"/>
            <a:ext cx="2196703" cy="274558"/>
          </a:xfrm>
          <a:prstGeom prst="rect">
            <a:avLst/>
          </a:prstGeom>
          <a:noFill/>
          <a:ln/>
        </p:spPr>
        <p:txBody>
          <a:bodyPr wrap="none" lIns="0" tIns="0" rIns="0" bIns="0" rtlCol="0" anchor="t"/>
          <a:lstStyle/>
          <a:p>
            <a:pPr algn="l" indent="0" marL="0">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Finanzierung</a:t>
            </a:r>
            <a:endParaRPr lang="en-US" sz="1700" dirty="0"/>
          </a:p>
        </p:txBody>
      </p:sp>
      <p:sp>
        <p:nvSpPr>
          <p:cNvPr id="25" name="Text 20"/>
          <p:cNvSpPr/>
          <p:nvPr/>
        </p:nvSpPr>
        <p:spPr>
          <a:xfrm>
            <a:off x="901541" y="5758696"/>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Grundkapital durch Ausgabe von Aktien</a:t>
            </a:r>
            <a:endParaRPr lang="en-US" sz="1350" dirty="0"/>
          </a:p>
        </p:txBody>
      </p:sp>
      <p:sp>
        <p:nvSpPr>
          <p:cNvPr id="26" name="Text 21"/>
          <p:cNvSpPr/>
          <p:nvPr/>
        </p:nvSpPr>
        <p:spPr>
          <a:xfrm>
            <a:off x="901541" y="6101239"/>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Kapitalerhöhung durch neue Aktien jederzeit möglich</a:t>
            </a:r>
            <a:endParaRPr lang="en-US" sz="1350" dirty="0"/>
          </a:p>
        </p:txBody>
      </p:sp>
      <p:sp>
        <p:nvSpPr>
          <p:cNvPr id="27" name="Text 22"/>
          <p:cNvSpPr/>
          <p:nvPr/>
        </p:nvSpPr>
        <p:spPr>
          <a:xfrm>
            <a:off x="901541" y="6443782"/>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Zugang zum Kapitalmarkt (Börsengang möglich)</a:t>
            </a:r>
            <a:endParaRPr lang="en-US" sz="1350" dirty="0"/>
          </a:p>
        </p:txBody>
      </p:sp>
      <p:sp>
        <p:nvSpPr>
          <p:cNvPr id="28" name="Text 23"/>
          <p:cNvSpPr/>
          <p:nvPr/>
        </p:nvSpPr>
        <p:spPr>
          <a:xfrm>
            <a:off x="901541" y="6786324"/>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Anleihen und Fremdkapital leicht beschaffbar</a:t>
            </a:r>
            <a:endParaRPr lang="en-US" sz="1350" dirty="0"/>
          </a:p>
        </p:txBody>
      </p:sp>
      <p:sp>
        <p:nvSpPr>
          <p:cNvPr id="29" name="Shape 24"/>
          <p:cNvSpPr/>
          <p:nvPr/>
        </p:nvSpPr>
        <p:spPr>
          <a:xfrm>
            <a:off x="7403068" y="4652963"/>
            <a:ext cx="6524387" cy="2955608"/>
          </a:xfrm>
          <a:prstGeom prst="roundRect">
            <a:avLst>
              <a:gd name="adj" fmla="val 2497"/>
            </a:avLst>
          </a:prstGeom>
          <a:solidFill>
            <a:srgbClr val="FFFFFF"/>
          </a:solidFill>
          <a:ln w="22860">
            <a:solidFill>
              <a:srgbClr val="BCDBD4"/>
            </a:solidFill>
            <a:prstDash val="solid"/>
          </a:ln>
        </p:spPr>
      </p:sp>
      <p:sp>
        <p:nvSpPr>
          <p:cNvPr id="30" name="Shape 25"/>
          <p:cNvSpPr/>
          <p:nvPr/>
        </p:nvSpPr>
        <p:spPr>
          <a:xfrm>
            <a:off x="7425928" y="4675823"/>
            <a:ext cx="6478667" cy="527209"/>
          </a:xfrm>
          <a:prstGeom prst="roundRect">
            <a:avLst>
              <a:gd name="adj" fmla="val 8797"/>
            </a:avLst>
          </a:prstGeom>
          <a:solidFill>
            <a:srgbClr val="D6F5EE"/>
          </a:solidFill>
          <a:ln/>
        </p:spPr>
      </p:sp>
      <p:pic>
        <p:nvPicPr>
          <p:cNvPr id="3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33459" y="4803696"/>
            <a:ext cx="263604" cy="263604"/>
          </a:xfrm>
          <a:prstGeom prst="rect">
            <a:avLst/>
          </a:prstGeom>
        </p:spPr>
      </p:pic>
      <p:sp>
        <p:nvSpPr>
          <p:cNvPr id="32" name="Text 26"/>
          <p:cNvSpPr/>
          <p:nvPr/>
        </p:nvSpPr>
        <p:spPr>
          <a:xfrm>
            <a:off x="7601664" y="5378768"/>
            <a:ext cx="2505313" cy="274558"/>
          </a:xfrm>
          <a:prstGeom prst="rect">
            <a:avLst/>
          </a:prstGeom>
          <a:noFill/>
          <a:ln/>
        </p:spPr>
        <p:txBody>
          <a:bodyPr wrap="none" lIns="0" tIns="0" rIns="0" bIns="0" rtlCol="0" anchor="t"/>
          <a:lstStyle/>
          <a:p>
            <a:pPr algn="l" indent="0" marL="0">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Vor- und Nachteile</a:t>
            </a:r>
            <a:endParaRPr lang="en-US" sz="1700" dirty="0"/>
          </a:p>
        </p:txBody>
      </p:sp>
      <p:sp>
        <p:nvSpPr>
          <p:cNvPr id="33" name="Text 27"/>
          <p:cNvSpPr/>
          <p:nvPr/>
        </p:nvSpPr>
        <p:spPr>
          <a:xfrm>
            <a:off x="7601664" y="5758696"/>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33F70"/>
                </a:solidFill>
                <a:latin typeface="Open Sans" pitchFamily="34" charset="0"/>
                <a:ea typeface="Open Sans" pitchFamily="34" charset="-122"/>
                <a:cs typeface="Open Sans" pitchFamily="34" charset="-120"/>
              </a:rPr>
              <a:t>+</a:t>
            </a:r>
            <a:pPr algn="l" indent="0" marL="0">
              <a:lnSpc>
                <a:spcPts val="2200"/>
              </a:lnSpc>
              <a:buNone/>
            </a:pPr>
            <a:r>
              <a:rPr lang="en-US" sz="1350" dirty="0">
                <a:solidFill>
                  <a:srgbClr val="333F70"/>
                </a:solidFill>
                <a:latin typeface="Open Sans" pitchFamily="34" charset="0"/>
                <a:ea typeface="Open Sans" pitchFamily="34" charset="-122"/>
                <a:cs typeface="Open Sans" pitchFamily="34" charset="-120"/>
              </a:rPr>
              <a:t> Große Kapitalbeschaffungsmöglichkeiten</a:t>
            </a:r>
            <a:endParaRPr lang="en-US" sz="1350" dirty="0"/>
          </a:p>
        </p:txBody>
      </p:sp>
      <p:sp>
        <p:nvSpPr>
          <p:cNvPr id="34" name="Text 28"/>
          <p:cNvSpPr/>
          <p:nvPr/>
        </p:nvSpPr>
        <p:spPr>
          <a:xfrm>
            <a:off x="7601664" y="6101239"/>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33F70"/>
                </a:solidFill>
                <a:latin typeface="Open Sans" pitchFamily="34" charset="0"/>
                <a:ea typeface="Open Sans" pitchFamily="34" charset="-122"/>
                <a:cs typeface="Open Sans" pitchFamily="34" charset="-120"/>
              </a:rPr>
              <a:t>+</a:t>
            </a:r>
            <a:pPr algn="l" indent="0" marL="0">
              <a:lnSpc>
                <a:spcPts val="2200"/>
              </a:lnSpc>
              <a:buNone/>
            </a:pPr>
            <a:r>
              <a:rPr lang="en-US" sz="1350" dirty="0">
                <a:solidFill>
                  <a:srgbClr val="333F70"/>
                </a:solidFill>
                <a:latin typeface="Open Sans" pitchFamily="34" charset="0"/>
                <a:ea typeface="Open Sans" pitchFamily="34" charset="-122"/>
                <a:cs typeface="Open Sans" pitchFamily="34" charset="-120"/>
              </a:rPr>
              <a:t> Hohes Ansehen und Vertrauen</a:t>
            </a:r>
            <a:endParaRPr lang="en-US" sz="1350" dirty="0"/>
          </a:p>
        </p:txBody>
      </p:sp>
      <p:sp>
        <p:nvSpPr>
          <p:cNvPr id="35" name="Text 29"/>
          <p:cNvSpPr/>
          <p:nvPr/>
        </p:nvSpPr>
        <p:spPr>
          <a:xfrm>
            <a:off x="7601664" y="6443782"/>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33F70"/>
                </a:solidFill>
                <a:latin typeface="Open Sans" pitchFamily="34" charset="0"/>
                <a:ea typeface="Open Sans" pitchFamily="34" charset="-122"/>
                <a:cs typeface="Open Sans" pitchFamily="34" charset="-120"/>
              </a:rPr>
              <a:t>+</a:t>
            </a:r>
            <a:pPr algn="l" indent="0" marL="0">
              <a:lnSpc>
                <a:spcPts val="2200"/>
              </a:lnSpc>
              <a:buNone/>
            </a:pPr>
            <a:r>
              <a:rPr lang="en-US" sz="1350" dirty="0">
                <a:solidFill>
                  <a:srgbClr val="333F70"/>
                </a:solidFill>
                <a:latin typeface="Open Sans" pitchFamily="34" charset="0"/>
                <a:ea typeface="Open Sans" pitchFamily="34" charset="-122"/>
                <a:cs typeface="Open Sans" pitchFamily="34" charset="-120"/>
              </a:rPr>
              <a:t> Einfacher Handel mit Anteilen (Aktien)</a:t>
            </a:r>
            <a:endParaRPr lang="en-US" sz="1350" dirty="0"/>
          </a:p>
        </p:txBody>
      </p:sp>
      <p:sp>
        <p:nvSpPr>
          <p:cNvPr id="36" name="Text 30"/>
          <p:cNvSpPr/>
          <p:nvPr/>
        </p:nvSpPr>
        <p:spPr>
          <a:xfrm>
            <a:off x="7601664" y="6786324"/>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33F70"/>
                </a:solidFill>
                <a:latin typeface="Open Sans" pitchFamily="34" charset="0"/>
                <a:ea typeface="Open Sans" pitchFamily="34" charset="-122"/>
                <a:cs typeface="Open Sans" pitchFamily="34" charset="-120"/>
              </a:rPr>
              <a:t>−</a:t>
            </a:r>
            <a:pPr algn="l" indent="0" marL="0">
              <a:lnSpc>
                <a:spcPts val="2200"/>
              </a:lnSpc>
              <a:buNone/>
            </a:pPr>
            <a:r>
              <a:rPr lang="en-US" sz="1350" dirty="0">
                <a:solidFill>
                  <a:srgbClr val="333F70"/>
                </a:solidFill>
                <a:latin typeface="Open Sans" pitchFamily="34" charset="0"/>
                <a:ea typeface="Open Sans" pitchFamily="34" charset="-122"/>
                <a:cs typeface="Open Sans" pitchFamily="34" charset="-120"/>
              </a:rPr>
              <a:t> Sehr hoher Verwaltungs- und Kostensaufwand</a:t>
            </a:r>
            <a:endParaRPr lang="en-US" sz="1350" dirty="0"/>
          </a:p>
        </p:txBody>
      </p:sp>
      <p:sp>
        <p:nvSpPr>
          <p:cNvPr id="37" name="Text 31"/>
          <p:cNvSpPr/>
          <p:nvPr/>
        </p:nvSpPr>
        <p:spPr>
          <a:xfrm>
            <a:off x="7601664" y="7128867"/>
            <a:ext cx="6127194" cy="281107"/>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333F70"/>
                </a:solidFill>
                <a:latin typeface="Open Sans" pitchFamily="34" charset="0"/>
                <a:ea typeface="Open Sans" pitchFamily="34" charset="-122"/>
                <a:cs typeface="Open Sans" pitchFamily="34" charset="-120"/>
              </a:rPr>
              <a:t>−</a:t>
            </a:r>
            <a:pPr algn="l" indent="0" marL="0">
              <a:lnSpc>
                <a:spcPts val="2200"/>
              </a:lnSpc>
              <a:buNone/>
            </a:pPr>
            <a:r>
              <a:rPr lang="en-US" sz="1350" dirty="0">
                <a:solidFill>
                  <a:srgbClr val="333F70"/>
                </a:solidFill>
                <a:latin typeface="Open Sans" pitchFamily="34" charset="0"/>
                <a:ea typeface="Open Sans" pitchFamily="34" charset="-122"/>
                <a:cs typeface="Open Sans" pitchFamily="34" charset="-120"/>
              </a:rPr>
              <a:t> Strenge Regulierung und Transparenzpflichten</a:t>
            </a: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240750"/>
            <a:ext cx="11167586"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Zwischenfazit: Die sieben Stationen</a:t>
            </a:r>
            <a:endParaRPr lang="en-US" sz="3900" dirty="0"/>
          </a:p>
        </p:txBody>
      </p:sp>
      <p:sp>
        <p:nvSpPr>
          <p:cNvPr id="3" name="Text 1"/>
          <p:cNvSpPr/>
          <p:nvPr/>
        </p:nvSpPr>
        <p:spPr>
          <a:xfrm>
            <a:off x="793790" y="225766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Von der Privatperson bis zur AG haben wir eine typische Entwicklung eines wachsenden Unternehmens durchlaufen. Jede Station hatte ihre Berechtigung – abhängig von Größe, Risiko und Kapitalbedarf.</a:t>
            </a:r>
            <a:endParaRPr lang="en-US" sz="1550" dirty="0"/>
          </a:p>
        </p:txBody>
      </p:sp>
      <p:sp>
        <p:nvSpPr>
          <p:cNvPr id="4" name="Shape 2"/>
          <p:cNvSpPr/>
          <p:nvPr/>
        </p:nvSpPr>
        <p:spPr>
          <a:xfrm>
            <a:off x="793790" y="3115985"/>
            <a:ext cx="4215289" cy="1158716"/>
          </a:xfrm>
          <a:prstGeom prst="roundRect">
            <a:avLst>
              <a:gd name="adj" fmla="val 7194"/>
            </a:avLst>
          </a:prstGeom>
          <a:solidFill>
            <a:srgbClr val="D6F5EE"/>
          </a:solidFill>
          <a:ln w="7620">
            <a:solidFill>
              <a:srgbClr val="BCDBD4"/>
            </a:solidFill>
            <a:prstDash val="solid"/>
          </a:ln>
        </p:spPr>
      </p:sp>
      <p:sp>
        <p:nvSpPr>
          <p:cNvPr id="5" name="Text 3"/>
          <p:cNvSpPr/>
          <p:nvPr/>
        </p:nvSpPr>
        <p:spPr>
          <a:xfrm>
            <a:off x="999768" y="33219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Privatperson</a:t>
            </a:r>
            <a:endParaRPr lang="en-US" sz="1950" dirty="0"/>
          </a:p>
        </p:txBody>
      </p:sp>
      <p:sp>
        <p:nvSpPr>
          <p:cNvPr id="6" name="Text 4"/>
          <p:cNvSpPr/>
          <p:nvPr/>
        </p:nvSpPr>
        <p:spPr>
          <a:xfrm>
            <a:off x="999768" y="3751183"/>
            <a:ext cx="3803333"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Nebenverdienst ohne Formalitäten</a:t>
            </a:r>
            <a:endParaRPr lang="en-US" sz="1550" dirty="0"/>
          </a:p>
        </p:txBody>
      </p:sp>
      <p:sp>
        <p:nvSpPr>
          <p:cNvPr id="7" name="Shape 5"/>
          <p:cNvSpPr/>
          <p:nvPr/>
        </p:nvSpPr>
        <p:spPr>
          <a:xfrm>
            <a:off x="5207437" y="3115985"/>
            <a:ext cx="4215408" cy="1158716"/>
          </a:xfrm>
          <a:prstGeom prst="roundRect">
            <a:avLst>
              <a:gd name="adj" fmla="val 7194"/>
            </a:avLst>
          </a:prstGeom>
          <a:solidFill>
            <a:srgbClr val="D6F5EE"/>
          </a:solidFill>
          <a:ln w="7620">
            <a:solidFill>
              <a:srgbClr val="BCDBD4"/>
            </a:solidFill>
            <a:prstDash val="solid"/>
          </a:ln>
        </p:spPr>
      </p:sp>
      <p:sp>
        <p:nvSpPr>
          <p:cNvPr id="8" name="Text 6"/>
          <p:cNvSpPr/>
          <p:nvPr/>
        </p:nvSpPr>
        <p:spPr>
          <a:xfrm>
            <a:off x="5413415" y="3321963"/>
            <a:ext cx="2997518"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Einzelunternehmen</a:t>
            </a:r>
            <a:endParaRPr lang="en-US" sz="1950" dirty="0"/>
          </a:p>
        </p:txBody>
      </p:sp>
      <p:sp>
        <p:nvSpPr>
          <p:cNvPr id="9" name="Text 7"/>
          <p:cNvSpPr/>
          <p:nvPr/>
        </p:nvSpPr>
        <p:spPr>
          <a:xfrm>
            <a:off x="5413415" y="3751183"/>
            <a:ext cx="3803452"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Einfach, aber volle Haftung</a:t>
            </a:r>
            <a:endParaRPr lang="en-US" sz="1550" dirty="0"/>
          </a:p>
        </p:txBody>
      </p:sp>
      <p:sp>
        <p:nvSpPr>
          <p:cNvPr id="10" name="Shape 8"/>
          <p:cNvSpPr/>
          <p:nvPr/>
        </p:nvSpPr>
        <p:spPr>
          <a:xfrm>
            <a:off x="9621203" y="3115985"/>
            <a:ext cx="4215289" cy="1158716"/>
          </a:xfrm>
          <a:prstGeom prst="roundRect">
            <a:avLst>
              <a:gd name="adj" fmla="val 7194"/>
            </a:avLst>
          </a:prstGeom>
          <a:solidFill>
            <a:srgbClr val="D6F5EE"/>
          </a:solidFill>
          <a:ln w="7620">
            <a:solidFill>
              <a:srgbClr val="BCDBD4"/>
            </a:solidFill>
            <a:prstDash val="solid"/>
          </a:ln>
        </p:spPr>
      </p:sp>
      <p:sp>
        <p:nvSpPr>
          <p:cNvPr id="11" name="Text 9"/>
          <p:cNvSpPr/>
          <p:nvPr/>
        </p:nvSpPr>
        <p:spPr>
          <a:xfrm>
            <a:off x="9827181" y="33219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GbR</a:t>
            </a:r>
            <a:endParaRPr lang="en-US" sz="1950" dirty="0"/>
          </a:p>
        </p:txBody>
      </p:sp>
      <p:sp>
        <p:nvSpPr>
          <p:cNvPr id="12" name="Text 10"/>
          <p:cNvSpPr/>
          <p:nvPr/>
        </p:nvSpPr>
        <p:spPr>
          <a:xfrm>
            <a:off x="9827181" y="3751183"/>
            <a:ext cx="3803333"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Partnerschaft auf Augenhöhe</a:t>
            </a:r>
            <a:endParaRPr lang="en-US" sz="1550" dirty="0"/>
          </a:p>
        </p:txBody>
      </p:sp>
      <p:sp>
        <p:nvSpPr>
          <p:cNvPr id="13" name="Shape 11"/>
          <p:cNvSpPr/>
          <p:nvPr/>
        </p:nvSpPr>
        <p:spPr>
          <a:xfrm>
            <a:off x="793790" y="4473059"/>
            <a:ext cx="4215289" cy="1158716"/>
          </a:xfrm>
          <a:prstGeom prst="roundRect">
            <a:avLst>
              <a:gd name="adj" fmla="val 7194"/>
            </a:avLst>
          </a:prstGeom>
          <a:solidFill>
            <a:srgbClr val="D6F5EE"/>
          </a:solidFill>
          <a:ln w="7620">
            <a:solidFill>
              <a:srgbClr val="BCDBD4"/>
            </a:solidFill>
            <a:prstDash val="solid"/>
          </a:ln>
        </p:spPr>
      </p:sp>
      <p:sp>
        <p:nvSpPr>
          <p:cNvPr id="14" name="Text 12"/>
          <p:cNvSpPr/>
          <p:nvPr/>
        </p:nvSpPr>
        <p:spPr>
          <a:xfrm>
            <a:off x="999768" y="46790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OHG</a:t>
            </a:r>
            <a:endParaRPr lang="en-US" sz="1950" dirty="0"/>
          </a:p>
        </p:txBody>
      </p:sp>
      <p:sp>
        <p:nvSpPr>
          <p:cNvPr id="15" name="Text 13"/>
          <p:cNvSpPr/>
          <p:nvPr/>
        </p:nvSpPr>
        <p:spPr>
          <a:xfrm>
            <a:off x="999768" y="5108258"/>
            <a:ext cx="3803333"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Professionell im Handelsregister</a:t>
            </a:r>
            <a:endParaRPr lang="en-US" sz="1550" dirty="0"/>
          </a:p>
        </p:txBody>
      </p:sp>
      <p:sp>
        <p:nvSpPr>
          <p:cNvPr id="16" name="Shape 14"/>
          <p:cNvSpPr/>
          <p:nvPr/>
        </p:nvSpPr>
        <p:spPr>
          <a:xfrm>
            <a:off x="5207437" y="4473059"/>
            <a:ext cx="4215408" cy="1158716"/>
          </a:xfrm>
          <a:prstGeom prst="roundRect">
            <a:avLst>
              <a:gd name="adj" fmla="val 7194"/>
            </a:avLst>
          </a:prstGeom>
          <a:solidFill>
            <a:srgbClr val="D6F5EE"/>
          </a:solidFill>
          <a:ln w="7620">
            <a:solidFill>
              <a:srgbClr val="BCDBD4"/>
            </a:solidFill>
            <a:prstDash val="solid"/>
          </a:ln>
        </p:spPr>
      </p:sp>
      <p:sp>
        <p:nvSpPr>
          <p:cNvPr id="17" name="Text 15"/>
          <p:cNvSpPr/>
          <p:nvPr/>
        </p:nvSpPr>
        <p:spPr>
          <a:xfrm>
            <a:off x="5413415" y="46790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KG</a:t>
            </a:r>
            <a:endParaRPr lang="en-US" sz="1950" dirty="0"/>
          </a:p>
        </p:txBody>
      </p:sp>
      <p:sp>
        <p:nvSpPr>
          <p:cNvPr id="18" name="Text 16"/>
          <p:cNvSpPr/>
          <p:nvPr/>
        </p:nvSpPr>
        <p:spPr>
          <a:xfrm>
            <a:off x="5413415" y="5108258"/>
            <a:ext cx="3803452"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Investoren mit beschränkter Haftung</a:t>
            </a:r>
            <a:endParaRPr lang="en-US" sz="1550" dirty="0"/>
          </a:p>
        </p:txBody>
      </p:sp>
      <p:sp>
        <p:nvSpPr>
          <p:cNvPr id="19" name="Shape 17"/>
          <p:cNvSpPr/>
          <p:nvPr/>
        </p:nvSpPr>
        <p:spPr>
          <a:xfrm>
            <a:off x="9621203" y="4473059"/>
            <a:ext cx="4215289" cy="1158716"/>
          </a:xfrm>
          <a:prstGeom prst="roundRect">
            <a:avLst>
              <a:gd name="adj" fmla="val 7194"/>
            </a:avLst>
          </a:prstGeom>
          <a:solidFill>
            <a:srgbClr val="D6F5EE"/>
          </a:solidFill>
          <a:ln w="7620">
            <a:solidFill>
              <a:srgbClr val="BCDBD4"/>
            </a:solidFill>
            <a:prstDash val="solid"/>
          </a:ln>
        </p:spPr>
      </p:sp>
      <p:sp>
        <p:nvSpPr>
          <p:cNvPr id="20" name="Text 18"/>
          <p:cNvSpPr/>
          <p:nvPr/>
        </p:nvSpPr>
        <p:spPr>
          <a:xfrm>
            <a:off x="9827181" y="46790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GmbH</a:t>
            </a:r>
            <a:endParaRPr lang="en-US" sz="1950" dirty="0"/>
          </a:p>
        </p:txBody>
      </p:sp>
      <p:sp>
        <p:nvSpPr>
          <p:cNvPr id="21" name="Text 19"/>
          <p:cNvSpPr/>
          <p:nvPr/>
        </p:nvSpPr>
        <p:spPr>
          <a:xfrm>
            <a:off x="9827181" y="5108258"/>
            <a:ext cx="3803333"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Haftungsbegrenzung für alle</a:t>
            </a:r>
            <a:endParaRPr lang="en-US" sz="1550" dirty="0"/>
          </a:p>
        </p:txBody>
      </p:sp>
      <p:sp>
        <p:nvSpPr>
          <p:cNvPr id="22" name="Shape 20"/>
          <p:cNvSpPr/>
          <p:nvPr/>
        </p:nvSpPr>
        <p:spPr>
          <a:xfrm>
            <a:off x="793790" y="5830133"/>
            <a:ext cx="13042702" cy="1158716"/>
          </a:xfrm>
          <a:prstGeom prst="roundRect">
            <a:avLst>
              <a:gd name="adj" fmla="val 7194"/>
            </a:avLst>
          </a:prstGeom>
          <a:solidFill>
            <a:srgbClr val="D6F5EE"/>
          </a:solidFill>
          <a:ln w="7620">
            <a:solidFill>
              <a:srgbClr val="BCDBD4"/>
            </a:solidFill>
            <a:prstDash val="solid"/>
          </a:ln>
        </p:spPr>
      </p:sp>
      <p:sp>
        <p:nvSpPr>
          <p:cNvPr id="23" name="Text 21"/>
          <p:cNvSpPr/>
          <p:nvPr/>
        </p:nvSpPr>
        <p:spPr>
          <a:xfrm>
            <a:off x="999768" y="603611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AG</a:t>
            </a:r>
            <a:endParaRPr lang="en-US" sz="1950" dirty="0"/>
          </a:p>
        </p:txBody>
      </p:sp>
      <p:sp>
        <p:nvSpPr>
          <p:cNvPr id="24" name="Text 22"/>
          <p:cNvSpPr/>
          <p:nvPr/>
        </p:nvSpPr>
        <p:spPr>
          <a:xfrm>
            <a:off x="999768" y="6465332"/>
            <a:ext cx="12630745"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Kapitalmarkt und Börse</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068235"/>
            <a:ext cx="9890046"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Weitere wichtige Rechtsformen</a:t>
            </a:r>
            <a:endParaRPr lang="en-US" sz="3900" dirty="0"/>
          </a:p>
        </p:txBody>
      </p:sp>
      <p:sp>
        <p:nvSpPr>
          <p:cNvPr id="3" name="Text 1"/>
          <p:cNvSpPr/>
          <p:nvPr/>
        </p:nvSpPr>
        <p:spPr>
          <a:xfrm>
            <a:off x="793790" y="308514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Neben der klassischen Entwicklungslinie gibt es weitere Unternehmensformen, die in bestimmten Situationen sinnvoll sind. Drei davon schauen wir uns jetzt genauer an.</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943469"/>
            <a:ext cx="595313" cy="595313"/>
          </a:xfrm>
          <a:prstGeom prst="rect">
            <a:avLst/>
          </a:prstGeom>
        </p:spPr>
      </p:pic>
      <p:sp>
        <p:nvSpPr>
          <p:cNvPr id="5" name="Text 2"/>
          <p:cNvSpPr/>
          <p:nvPr/>
        </p:nvSpPr>
        <p:spPr>
          <a:xfrm>
            <a:off x="793790" y="4786789"/>
            <a:ext cx="3994428"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UG (haftungsbeschränkt)</a:t>
            </a:r>
            <a:endParaRPr lang="en-US" sz="1950" dirty="0"/>
          </a:p>
        </p:txBody>
      </p:sp>
      <p:sp>
        <p:nvSpPr>
          <p:cNvPr id="6" name="Text 3"/>
          <p:cNvSpPr/>
          <p:nvPr/>
        </p:nvSpPr>
        <p:spPr>
          <a:xfrm>
            <a:off x="793790" y="5216009"/>
            <a:ext cx="4182189"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Die „kleine Schwester" der GmbH für Gründer mit wenig Startkapital</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3986" y="3943469"/>
            <a:ext cx="595313" cy="595313"/>
          </a:xfrm>
          <a:prstGeom prst="rect">
            <a:avLst/>
          </a:prstGeom>
        </p:spPr>
      </p:pic>
      <p:sp>
        <p:nvSpPr>
          <p:cNvPr id="8" name="Text 4"/>
          <p:cNvSpPr/>
          <p:nvPr/>
        </p:nvSpPr>
        <p:spPr>
          <a:xfrm>
            <a:off x="5223986" y="4786789"/>
            <a:ext cx="4182308" cy="620316"/>
          </a:xfrm>
          <a:prstGeom prst="rect">
            <a:avLst/>
          </a:prstGeom>
          <a:noFill/>
          <a:ln/>
        </p:spPr>
        <p:txBody>
          <a:bodyPr wrap="squar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e.G. (eingetragene Genossenschaft)</a:t>
            </a:r>
            <a:endParaRPr lang="en-US" sz="1950" dirty="0"/>
          </a:p>
        </p:txBody>
      </p:sp>
      <p:sp>
        <p:nvSpPr>
          <p:cNvPr id="9" name="Text 5"/>
          <p:cNvSpPr/>
          <p:nvPr/>
        </p:nvSpPr>
        <p:spPr>
          <a:xfrm>
            <a:off x="5223986" y="5526167"/>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Für gemeinschaftliche Projekte mit demokratischer Struktur</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4302" y="3943469"/>
            <a:ext cx="595313" cy="595313"/>
          </a:xfrm>
          <a:prstGeom prst="rect">
            <a:avLst/>
          </a:prstGeom>
        </p:spPr>
      </p:pic>
      <p:sp>
        <p:nvSpPr>
          <p:cNvPr id="11" name="Text 6"/>
          <p:cNvSpPr/>
          <p:nvPr/>
        </p:nvSpPr>
        <p:spPr>
          <a:xfrm>
            <a:off x="9654302" y="4786789"/>
            <a:ext cx="4182308" cy="620316"/>
          </a:xfrm>
          <a:prstGeom prst="rect">
            <a:avLst/>
          </a:prstGeom>
          <a:noFill/>
          <a:ln/>
        </p:spPr>
        <p:txBody>
          <a:bodyPr wrap="squar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e.K. (eingetragener Kaufmann)</a:t>
            </a:r>
            <a:endParaRPr lang="en-US" sz="1950" dirty="0"/>
          </a:p>
        </p:txBody>
      </p:sp>
      <p:sp>
        <p:nvSpPr>
          <p:cNvPr id="12" name="Text 7"/>
          <p:cNvSpPr/>
          <p:nvPr/>
        </p:nvSpPr>
        <p:spPr>
          <a:xfrm>
            <a:off x="9654302" y="5526167"/>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Einzelperson mit Handelsregistereintrag für mehr Seriosität</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66010"/>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Die UG im Detail</a:t>
            </a:r>
            <a:endParaRPr lang="en-US" sz="3900" dirty="0"/>
          </a:p>
        </p:txBody>
      </p:sp>
      <p:sp>
        <p:nvSpPr>
          <p:cNvPr id="4" name="Text 1"/>
          <p:cNvSpPr/>
          <p:nvPr/>
        </p:nvSpPr>
        <p:spPr>
          <a:xfrm>
            <a:off x="6280190" y="3065383"/>
            <a:ext cx="4980503" cy="372070"/>
          </a:xfrm>
          <a:prstGeom prst="rect">
            <a:avLst/>
          </a:prstGeom>
          <a:noFill/>
          <a:ln/>
        </p:spPr>
        <p:txBody>
          <a:bodyPr wrap="none" lIns="0" tIns="0" rIns="0" bIns="0" rtlCol="0" anchor="t"/>
          <a:lstStyle/>
          <a:p>
            <a:pPr algn="l" indent="0" marL="0">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Die Mini-GmbH für Gründer</a:t>
            </a:r>
            <a:endParaRPr lang="en-US" sz="2300" dirty="0"/>
          </a:p>
        </p:txBody>
      </p:sp>
      <p:sp>
        <p:nvSpPr>
          <p:cNvPr id="5" name="Text 2"/>
          <p:cNvSpPr/>
          <p:nvPr/>
        </p:nvSpPr>
        <p:spPr>
          <a:xfrm>
            <a:off x="6280190" y="3735110"/>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Die Unternehmergesellschaft (haftungsbeschränkt) ist eine Sonderform der GmbH. Sie wurde speziell für Gründer geschaffen, die wenig Startkapital haben, aber trotzdem die Vorteile einer Kapitalgesellschaft nutzen möchten.</a:t>
            </a:r>
            <a:endParaRPr lang="en-US" sz="1550" dirty="0"/>
          </a:p>
        </p:txBody>
      </p:sp>
      <p:sp>
        <p:nvSpPr>
          <p:cNvPr id="6" name="Text 3"/>
          <p:cNvSpPr/>
          <p:nvPr/>
        </p:nvSpPr>
        <p:spPr>
          <a:xfrm>
            <a:off x="6280190" y="4910971"/>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Bereits ab 1 Euro Stammkapital kann eine UG gegründet werden – allerdings mit der Verpflichtung, jährlich 25 % des Gewinns als Rücklage anzusparen, bis 25.000 Euro erreicht sind.</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52293"/>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Unsere Agenda</a:t>
            </a:r>
            <a:endParaRPr lang="en-US" sz="3900" dirty="0"/>
          </a:p>
        </p:txBody>
      </p:sp>
      <p:sp>
        <p:nvSpPr>
          <p:cNvPr id="3" name="Text 1"/>
          <p:cNvSpPr/>
          <p:nvPr/>
        </p:nvSpPr>
        <p:spPr>
          <a:xfrm>
            <a:off x="793790" y="316920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Unbounded Light" pitchFamily="34" charset="0"/>
                <a:ea typeface="Unbounded Light" pitchFamily="34" charset="-122"/>
                <a:cs typeface="Unbounded Light" pitchFamily="34" charset="-120"/>
              </a:rPr>
              <a:t>01</a:t>
            </a:r>
            <a:endParaRPr lang="en-US" sz="1550" dirty="0"/>
          </a:p>
        </p:txBody>
      </p:sp>
      <p:sp>
        <p:nvSpPr>
          <p:cNvPr id="4" name="Shape 2"/>
          <p:cNvSpPr/>
          <p:nvPr/>
        </p:nvSpPr>
        <p:spPr>
          <a:xfrm>
            <a:off x="793790" y="3483531"/>
            <a:ext cx="6422231" cy="22860"/>
          </a:xfrm>
          <a:prstGeom prst="rect">
            <a:avLst/>
          </a:prstGeom>
          <a:solidFill>
            <a:srgbClr val="26A688"/>
          </a:solidFill>
          <a:ln/>
        </p:spPr>
      </p:sp>
      <p:sp>
        <p:nvSpPr>
          <p:cNvPr id="5" name="Text 3"/>
          <p:cNvSpPr/>
          <p:nvPr/>
        </p:nvSpPr>
        <p:spPr>
          <a:xfrm>
            <a:off x="793790" y="3628430"/>
            <a:ext cx="5977771"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Vom Privatjob zum Einzelunternehmen</a:t>
            </a:r>
            <a:endParaRPr lang="en-US" sz="1950" dirty="0"/>
          </a:p>
        </p:txBody>
      </p:sp>
      <p:sp>
        <p:nvSpPr>
          <p:cNvPr id="6" name="Text 4"/>
          <p:cNvSpPr/>
          <p:nvPr/>
        </p:nvSpPr>
        <p:spPr>
          <a:xfrm>
            <a:off x="793790" y="405765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Wie aus einer Nebentätigkeit ein Business wird</a:t>
            </a:r>
            <a:endParaRPr lang="en-US" sz="1550" dirty="0"/>
          </a:p>
        </p:txBody>
      </p:sp>
      <p:sp>
        <p:nvSpPr>
          <p:cNvPr id="7" name="Text 5"/>
          <p:cNvSpPr/>
          <p:nvPr/>
        </p:nvSpPr>
        <p:spPr>
          <a:xfrm>
            <a:off x="7414379" y="316920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Unbounded Light" pitchFamily="34" charset="0"/>
                <a:ea typeface="Unbounded Light" pitchFamily="34" charset="-122"/>
                <a:cs typeface="Unbounded Light" pitchFamily="34" charset="-120"/>
              </a:rPr>
              <a:t>02</a:t>
            </a:r>
            <a:endParaRPr lang="en-US" sz="1550" dirty="0"/>
          </a:p>
        </p:txBody>
      </p:sp>
      <p:sp>
        <p:nvSpPr>
          <p:cNvPr id="8" name="Shape 6"/>
          <p:cNvSpPr/>
          <p:nvPr/>
        </p:nvSpPr>
        <p:spPr>
          <a:xfrm>
            <a:off x="7414379" y="3483531"/>
            <a:ext cx="6422231" cy="22860"/>
          </a:xfrm>
          <a:prstGeom prst="rect">
            <a:avLst/>
          </a:prstGeom>
          <a:solidFill>
            <a:srgbClr val="26A688"/>
          </a:solidFill>
          <a:ln/>
        </p:spPr>
      </p:sp>
      <p:sp>
        <p:nvSpPr>
          <p:cNvPr id="9" name="Text 7"/>
          <p:cNvSpPr/>
          <p:nvPr/>
        </p:nvSpPr>
        <p:spPr>
          <a:xfrm>
            <a:off x="7414379" y="3628430"/>
            <a:ext cx="5673209"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Vom Team zur Personengesellschaft</a:t>
            </a:r>
            <a:endParaRPr lang="en-US" sz="1950" dirty="0"/>
          </a:p>
        </p:txBody>
      </p:sp>
      <p:sp>
        <p:nvSpPr>
          <p:cNvPr id="10" name="Text 8"/>
          <p:cNvSpPr/>
          <p:nvPr/>
        </p:nvSpPr>
        <p:spPr>
          <a:xfrm>
            <a:off x="7414379" y="405765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GbR, OHG und KG im Überblick</a:t>
            </a:r>
            <a:endParaRPr lang="en-US" sz="1550" dirty="0"/>
          </a:p>
        </p:txBody>
      </p:sp>
      <p:sp>
        <p:nvSpPr>
          <p:cNvPr id="11" name="Text 9"/>
          <p:cNvSpPr/>
          <p:nvPr/>
        </p:nvSpPr>
        <p:spPr>
          <a:xfrm>
            <a:off x="793790" y="472237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Unbounded Light" pitchFamily="34" charset="0"/>
                <a:ea typeface="Unbounded Light" pitchFamily="34" charset="-122"/>
                <a:cs typeface="Unbounded Light" pitchFamily="34" charset="-120"/>
              </a:rPr>
              <a:t>03</a:t>
            </a:r>
            <a:endParaRPr lang="en-US" sz="1550" dirty="0"/>
          </a:p>
        </p:txBody>
      </p:sp>
      <p:sp>
        <p:nvSpPr>
          <p:cNvPr id="12" name="Shape 10"/>
          <p:cNvSpPr/>
          <p:nvPr/>
        </p:nvSpPr>
        <p:spPr>
          <a:xfrm>
            <a:off x="793790" y="5036701"/>
            <a:ext cx="6422231" cy="22860"/>
          </a:xfrm>
          <a:prstGeom prst="rect">
            <a:avLst/>
          </a:prstGeom>
          <a:solidFill>
            <a:srgbClr val="26A688"/>
          </a:solidFill>
          <a:ln/>
        </p:spPr>
      </p:sp>
      <p:sp>
        <p:nvSpPr>
          <p:cNvPr id="13" name="Text 11"/>
          <p:cNvSpPr/>
          <p:nvPr/>
        </p:nvSpPr>
        <p:spPr>
          <a:xfrm>
            <a:off x="793790" y="5181600"/>
            <a:ext cx="3469958"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Kapitalgesellschaften</a:t>
            </a:r>
            <a:endParaRPr lang="en-US" sz="1950" dirty="0"/>
          </a:p>
        </p:txBody>
      </p:sp>
      <p:sp>
        <p:nvSpPr>
          <p:cNvPr id="14" name="Text 12"/>
          <p:cNvSpPr/>
          <p:nvPr/>
        </p:nvSpPr>
        <p:spPr>
          <a:xfrm>
            <a:off x="793790" y="561082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GmbH, AG und UG verstehen</a:t>
            </a:r>
            <a:endParaRPr lang="en-US" sz="1550" dirty="0"/>
          </a:p>
        </p:txBody>
      </p:sp>
      <p:sp>
        <p:nvSpPr>
          <p:cNvPr id="15" name="Text 13"/>
          <p:cNvSpPr/>
          <p:nvPr/>
        </p:nvSpPr>
        <p:spPr>
          <a:xfrm>
            <a:off x="7414379" y="472237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Unbounded Light" pitchFamily="34" charset="0"/>
                <a:ea typeface="Unbounded Light" pitchFamily="34" charset="-122"/>
                <a:cs typeface="Unbounded Light" pitchFamily="34" charset="-120"/>
              </a:rPr>
              <a:t>04</a:t>
            </a:r>
            <a:endParaRPr lang="en-US" sz="1550" dirty="0"/>
          </a:p>
        </p:txBody>
      </p:sp>
      <p:sp>
        <p:nvSpPr>
          <p:cNvPr id="16" name="Shape 14"/>
          <p:cNvSpPr/>
          <p:nvPr/>
        </p:nvSpPr>
        <p:spPr>
          <a:xfrm>
            <a:off x="7414379" y="5036701"/>
            <a:ext cx="6422231" cy="22860"/>
          </a:xfrm>
          <a:prstGeom prst="rect">
            <a:avLst/>
          </a:prstGeom>
          <a:solidFill>
            <a:srgbClr val="26A688"/>
          </a:solidFill>
          <a:ln/>
        </p:spPr>
      </p:sp>
      <p:sp>
        <p:nvSpPr>
          <p:cNvPr id="17" name="Text 15"/>
          <p:cNvSpPr/>
          <p:nvPr/>
        </p:nvSpPr>
        <p:spPr>
          <a:xfrm>
            <a:off x="7414379" y="5181600"/>
            <a:ext cx="3890486"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Weitere wichtige Formen</a:t>
            </a:r>
            <a:endParaRPr lang="en-US" sz="1950" dirty="0"/>
          </a:p>
        </p:txBody>
      </p:sp>
      <p:sp>
        <p:nvSpPr>
          <p:cNvPr id="18" name="Text 16"/>
          <p:cNvSpPr/>
          <p:nvPr/>
        </p:nvSpPr>
        <p:spPr>
          <a:xfrm>
            <a:off x="7414379" y="561082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e.G. und e.K. kennenlernen</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80204" y="467678"/>
            <a:ext cx="13269992" cy="1062752"/>
          </a:xfrm>
          <a:prstGeom prst="rect">
            <a:avLst/>
          </a:prstGeom>
          <a:noFill/>
          <a:ln/>
        </p:spPr>
        <p:txBody>
          <a:bodyPr wrap="square" lIns="0" tIns="0" rIns="0" bIns="0" rtlCol="0" anchor="t"/>
          <a:lstStyle/>
          <a:p>
            <a:pPr algn="l" indent="0" marL="0">
              <a:lnSpc>
                <a:spcPts val="4150"/>
              </a:lnSpc>
              <a:buNone/>
            </a:pPr>
            <a:r>
              <a:rPr lang="en-US" sz="3300" b="1" dirty="0">
                <a:solidFill>
                  <a:srgbClr val="333F70"/>
                </a:solidFill>
                <a:latin typeface="Unbounded Bold" pitchFamily="34" charset="0"/>
                <a:ea typeface="Unbounded Bold" pitchFamily="34" charset="-122"/>
                <a:cs typeface="Unbounded Bold" pitchFamily="34" charset="-120"/>
              </a:rPr>
              <a:t>UG – Unternehmergesellschaft (haftungsbeschränkt)</a:t>
            </a:r>
            <a:endParaRPr lang="en-US" sz="3300" dirty="0"/>
          </a:p>
        </p:txBody>
      </p:sp>
      <p:sp>
        <p:nvSpPr>
          <p:cNvPr id="3" name="Shape 1"/>
          <p:cNvSpPr/>
          <p:nvPr/>
        </p:nvSpPr>
        <p:spPr>
          <a:xfrm>
            <a:off x="680204" y="1870472"/>
            <a:ext cx="6549985" cy="2860715"/>
          </a:xfrm>
          <a:prstGeom prst="roundRect">
            <a:avLst>
              <a:gd name="adj" fmla="val 2497"/>
            </a:avLst>
          </a:prstGeom>
          <a:solidFill>
            <a:srgbClr val="FFFFFF"/>
          </a:solidFill>
          <a:ln w="22860">
            <a:solidFill>
              <a:srgbClr val="BCDBD4"/>
            </a:solidFill>
            <a:prstDash val="solid"/>
          </a:ln>
        </p:spPr>
      </p:sp>
      <p:sp>
        <p:nvSpPr>
          <p:cNvPr id="4" name="Shape 2"/>
          <p:cNvSpPr/>
          <p:nvPr/>
        </p:nvSpPr>
        <p:spPr>
          <a:xfrm>
            <a:off x="703064" y="1893332"/>
            <a:ext cx="6504265" cy="510064"/>
          </a:xfrm>
          <a:prstGeom prst="roundRect">
            <a:avLst>
              <a:gd name="adj" fmla="val 8625"/>
            </a:avLst>
          </a:prstGeom>
          <a:solidFill>
            <a:srgbClr val="D6F5E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27621" y="2017038"/>
            <a:ext cx="255032" cy="255032"/>
          </a:xfrm>
          <a:prstGeom prst="rect">
            <a:avLst/>
          </a:prstGeom>
        </p:spPr>
      </p:pic>
      <p:sp>
        <p:nvSpPr>
          <p:cNvPr id="6" name="Text 3"/>
          <p:cNvSpPr/>
          <p:nvPr/>
        </p:nvSpPr>
        <p:spPr>
          <a:xfrm>
            <a:off x="873085" y="2573417"/>
            <a:ext cx="3234571"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Gründungsbedingungen</a:t>
            </a:r>
            <a:endParaRPr lang="en-US" sz="1650" dirty="0"/>
          </a:p>
        </p:txBody>
      </p:sp>
      <p:sp>
        <p:nvSpPr>
          <p:cNvPr id="7" name="Text 4"/>
          <p:cNvSpPr/>
          <p:nvPr/>
        </p:nvSpPr>
        <p:spPr>
          <a:xfrm>
            <a:off x="873085" y="2940963"/>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Mindestens ein Gesellschafter erforderlich</a:t>
            </a:r>
            <a:endParaRPr lang="en-US" sz="1300" dirty="0"/>
          </a:p>
        </p:txBody>
      </p:sp>
      <p:sp>
        <p:nvSpPr>
          <p:cNvPr id="8" name="Text 5"/>
          <p:cNvSpPr/>
          <p:nvPr/>
        </p:nvSpPr>
        <p:spPr>
          <a:xfrm>
            <a:off x="873085" y="3272314"/>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Stammkapital ab 1 Euro möglich</a:t>
            </a:r>
            <a:endParaRPr lang="en-US" sz="1300" dirty="0"/>
          </a:p>
        </p:txBody>
      </p:sp>
      <p:sp>
        <p:nvSpPr>
          <p:cNvPr id="9" name="Text 6"/>
          <p:cNvSpPr/>
          <p:nvPr/>
        </p:nvSpPr>
        <p:spPr>
          <a:xfrm>
            <a:off x="873085" y="3603665"/>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Notarieller Gesellschaftsvertrag (Musterprotokoll möglich)</a:t>
            </a:r>
            <a:endParaRPr lang="en-US" sz="1300" dirty="0"/>
          </a:p>
        </p:txBody>
      </p:sp>
      <p:sp>
        <p:nvSpPr>
          <p:cNvPr id="10" name="Text 7"/>
          <p:cNvSpPr/>
          <p:nvPr/>
        </p:nvSpPr>
        <p:spPr>
          <a:xfrm>
            <a:off x="873085" y="3935016"/>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Eintragung ins Handelsregister erforderlich</a:t>
            </a:r>
            <a:endParaRPr lang="en-US" sz="1300" dirty="0"/>
          </a:p>
        </p:txBody>
      </p:sp>
      <p:sp>
        <p:nvSpPr>
          <p:cNvPr id="11" name="Text 8"/>
          <p:cNvSpPr/>
          <p:nvPr/>
        </p:nvSpPr>
        <p:spPr>
          <a:xfrm>
            <a:off x="873085" y="4266367"/>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Zusatz „(haftungsbeschränkt)" im Namen zwingend</a:t>
            </a:r>
            <a:endParaRPr lang="en-US" sz="1300" dirty="0"/>
          </a:p>
        </p:txBody>
      </p:sp>
      <p:sp>
        <p:nvSpPr>
          <p:cNvPr id="12" name="Shape 9"/>
          <p:cNvSpPr/>
          <p:nvPr/>
        </p:nvSpPr>
        <p:spPr>
          <a:xfrm>
            <a:off x="7400211" y="1870472"/>
            <a:ext cx="6549985" cy="2860715"/>
          </a:xfrm>
          <a:prstGeom prst="roundRect">
            <a:avLst>
              <a:gd name="adj" fmla="val 2497"/>
            </a:avLst>
          </a:prstGeom>
          <a:solidFill>
            <a:srgbClr val="FFFFFF"/>
          </a:solidFill>
          <a:ln w="22860">
            <a:solidFill>
              <a:srgbClr val="BCDBD4"/>
            </a:solidFill>
            <a:prstDash val="solid"/>
          </a:ln>
        </p:spPr>
      </p:sp>
      <p:sp>
        <p:nvSpPr>
          <p:cNvPr id="13" name="Shape 10"/>
          <p:cNvSpPr/>
          <p:nvPr/>
        </p:nvSpPr>
        <p:spPr>
          <a:xfrm>
            <a:off x="7423071" y="1893332"/>
            <a:ext cx="6504265" cy="510064"/>
          </a:xfrm>
          <a:prstGeom prst="roundRect">
            <a:avLst>
              <a:gd name="adj" fmla="val 8625"/>
            </a:avLst>
          </a:prstGeom>
          <a:solidFill>
            <a:srgbClr val="D6F5EE"/>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7628" y="2017038"/>
            <a:ext cx="255032" cy="255032"/>
          </a:xfrm>
          <a:prstGeom prst="rect">
            <a:avLst/>
          </a:prstGeom>
        </p:spPr>
      </p:pic>
      <p:sp>
        <p:nvSpPr>
          <p:cNvPr id="15" name="Text 11"/>
          <p:cNvSpPr/>
          <p:nvPr/>
        </p:nvSpPr>
        <p:spPr>
          <a:xfrm>
            <a:off x="7593092" y="2573417"/>
            <a:ext cx="2438043"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Rechte &amp; Pflichten</a:t>
            </a:r>
            <a:endParaRPr lang="en-US" sz="1650" dirty="0"/>
          </a:p>
        </p:txBody>
      </p:sp>
      <p:sp>
        <p:nvSpPr>
          <p:cNvPr id="16" name="Text 12"/>
          <p:cNvSpPr/>
          <p:nvPr/>
        </p:nvSpPr>
        <p:spPr>
          <a:xfrm>
            <a:off x="7593092" y="2940963"/>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Haftung beschränkt auf Gesellschaftsvermögen</a:t>
            </a:r>
            <a:endParaRPr lang="en-US" sz="1300" dirty="0"/>
          </a:p>
        </p:txBody>
      </p:sp>
      <p:sp>
        <p:nvSpPr>
          <p:cNvPr id="17" name="Text 13"/>
          <p:cNvSpPr/>
          <p:nvPr/>
        </p:nvSpPr>
        <p:spPr>
          <a:xfrm>
            <a:off x="7593092" y="3272314"/>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Geschäftsführer leitet die Gesellschaft</a:t>
            </a:r>
            <a:endParaRPr lang="en-US" sz="1300" dirty="0"/>
          </a:p>
        </p:txBody>
      </p:sp>
      <p:sp>
        <p:nvSpPr>
          <p:cNvPr id="18" name="Text 14"/>
          <p:cNvSpPr/>
          <p:nvPr/>
        </p:nvSpPr>
        <p:spPr>
          <a:xfrm>
            <a:off x="7593092" y="3603665"/>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Ansparpflicht: 25 % des Jahresgewinns in Rücklage</a:t>
            </a:r>
            <a:endParaRPr lang="en-US" sz="1300" dirty="0"/>
          </a:p>
        </p:txBody>
      </p:sp>
      <p:sp>
        <p:nvSpPr>
          <p:cNvPr id="19" name="Text 15"/>
          <p:cNvSpPr/>
          <p:nvPr/>
        </p:nvSpPr>
        <p:spPr>
          <a:xfrm>
            <a:off x="7593092" y="3935016"/>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Gleiche Buchführungspflichten wie GmbH</a:t>
            </a:r>
            <a:endParaRPr lang="en-US" sz="1300" dirty="0"/>
          </a:p>
        </p:txBody>
      </p:sp>
      <p:sp>
        <p:nvSpPr>
          <p:cNvPr id="20" name="Text 16"/>
          <p:cNvSpPr/>
          <p:nvPr/>
        </p:nvSpPr>
        <p:spPr>
          <a:xfrm>
            <a:off x="7593092" y="4266367"/>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Umwandlung in GmbH ab 25.000 Euro möglich</a:t>
            </a:r>
            <a:endParaRPr lang="en-US" sz="1300" dirty="0"/>
          </a:p>
        </p:txBody>
      </p:sp>
      <p:sp>
        <p:nvSpPr>
          <p:cNvPr id="21" name="Shape 17"/>
          <p:cNvSpPr/>
          <p:nvPr/>
        </p:nvSpPr>
        <p:spPr>
          <a:xfrm>
            <a:off x="680204" y="4901208"/>
            <a:ext cx="6549985" cy="2860715"/>
          </a:xfrm>
          <a:prstGeom prst="roundRect">
            <a:avLst>
              <a:gd name="adj" fmla="val 2497"/>
            </a:avLst>
          </a:prstGeom>
          <a:solidFill>
            <a:srgbClr val="FFFFFF"/>
          </a:solidFill>
          <a:ln w="22860">
            <a:solidFill>
              <a:srgbClr val="BCDBD4"/>
            </a:solidFill>
            <a:prstDash val="solid"/>
          </a:ln>
        </p:spPr>
      </p:sp>
      <p:sp>
        <p:nvSpPr>
          <p:cNvPr id="22" name="Shape 18"/>
          <p:cNvSpPr/>
          <p:nvPr/>
        </p:nvSpPr>
        <p:spPr>
          <a:xfrm>
            <a:off x="703064" y="4924068"/>
            <a:ext cx="6504265" cy="510064"/>
          </a:xfrm>
          <a:prstGeom prst="roundRect">
            <a:avLst>
              <a:gd name="adj" fmla="val 8625"/>
            </a:avLst>
          </a:prstGeom>
          <a:solidFill>
            <a:srgbClr val="D6F5EE"/>
          </a:solidFill>
          <a:ln/>
        </p:spPr>
      </p:sp>
      <p:pic>
        <p:nvPicPr>
          <p:cNvPr id="2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7621" y="5047774"/>
            <a:ext cx="255032" cy="255032"/>
          </a:xfrm>
          <a:prstGeom prst="rect">
            <a:avLst/>
          </a:prstGeom>
        </p:spPr>
      </p:pic>
      <p:sp>
        <p:nvSpPr>
          <p:cNvPr id="24" name="Text 19"/>
          <p:cNvSpPr/>
          <p:nvPr/>
        </p:nvSpPr>
        <p:spPr>
          <a:xfrm>
            <a:off x="873085" y="5604153"/>
            <a:ext cx="2125623"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Finanzierung</a:t>
            </a:r>
            <a:endParaRPr lang="en-US" sz="1650" dirty="0"/>
          </a:p>
        </p:txBody>
      </p:sp>
      <p:sp>
        <p:nvSpPr>
          <p:cNvPr id="25" name="Text 20"/>
          <p:cNvSpPr/>
          <p:nvPr/>
        </p:nvSpPr>
        <p:spPr>
          <a:xfrm>
            <a:off x="873085" y="5971699"/>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Sehr geringes Stammkapital ausreichend</a:t>
            </a:r>
            <a:endParaRPr lang="en-US" sz="1300" dirty="0"/>
          </a:p>
        </p:txBody>
      </p:sp>
      <p:sp>
        <p:nvSpPr>
          <p:cNvPr id="26" name="Text 21"/>
          <p:cNvSpPr/>
          <p:nvPr/>
        </p:nvSpPr>
        <p:spPr>
          <a:xfrm>
            <a:off x="873085" y="6303050"/>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Eigenkapital durch Gesellschafter</a:t>
            </a:r>
            <a:endParaRPr lang="en-US" sz="1300" dirty="0"/>
          </a:p>
        </p:txBody>
      </p:sp>
      <p:sp>
        <p:nvSpPr>
          <p:cNvPr id="27" name="Text 22"/>
          <p:cNvSpPr/>
          <p:nvPr/>
        </p:nvSpPr>
        <p:spPr>
          <a:xfrm>
            <a:off x="873085" y="6634401"/>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Bankkredite schwerer zu erhalten als bei GmbH</a:t>
            </a:r>
            <a:endParaRPr lang="en-US" sz="1300" dirty="0"/>
          </a:p>
        </p:txBody>
      </p:sp>
      <p:sp>
        <p:nvSpPr>
          <p:cNvPr id="28" name="Text 23"/>
          <p:cNvSpPr/>
          <p:nvPr/>
        </p:nvSpPr>
        <p:spPr>
          <a:xfrm>
            <a:off x="873085" y="6965752"/>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Neue Gesellschafter können aufgenommen werden</a:t>
            </a:r>
            <a:endParaRPr lang="en-US" sz="1300" dirty="0"/>
          </a:p>
        </p:txBody>
      </p:sp>
      <p:sp>
        <p:nvSpPr>
          <p:cNvPr id="29" name="Shape 24"/>
          <p:cNvSpPr/>
          <p:nvPr/>
        </p:nvSpPr>
        <p:spPr>
          <a:xfrm>
            <a:off x="7400211" y="4901208"/>
            <a:ext cx="6549985" cy="2860715"/>
          </a:xfrm>
          <a:prstGeom prst="roundRect">
            <a:avLst>
              <a:gd name="adj" fmla="val 2497"/>
            </a:avLst>
          </a:prstGeom>
          <a:solidFill>
            <a:srgbClr val="FFFFFF"/>
          </a:solidFill>
          <a:ln w="22860">
            <a:solidFill>
              <a:srgbClr val="BCDBD4"/>
            </a:solidFill>
            <a:prstDash val="solid"/>
          </a:ln>
        </p:spPr>
      </p:sp>
      <p:sp>
        <p:nvSpPr>
          <p:cNvPr id="30" name="Shape 25"/>
          <p:cNvSpPr/>
          <p:nvPr/>
        </p:nvSpPr>
        <p:spPr>
          <a:xfrm>
            <a:off x="7423071" y="4924068"/>
            <a:ext cx="6504265" cy="510064"/>
          </a:xfrm>
          <a:prstGeom prst="roundRect">
            <a:avLst>
              <a:gd name="adj" fmla="val 8625"/>
            </a:avLst>
          </a:prstGeom>
          <a:solidFill>
            <a:srgbClr val="D6F5EE"/>
          </a:solidFill>
          <a:ln/>
        </p:spPr>
      </p:sp>
      <p:pic>
        <p:nvPicPr>
          <p:cNvPr id="3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7628" y="5047774"/>
            <a:ext cx="255032" cy="255032"/>
          </a:xfrm>
          <a:prstGeom prst="rect">
            <a:avLst/>
          </a:prstGeom>
        </p:spPr>
      </p:pic>
      <p:sp>
        <p:nvSpPr>
          <p:cNvPr id="32" name="Text 26"/>
          <p:cNvSpPr/>
          <p:nvPr/>
        </p:nvSpPr>
        <p:spPr>
          <a:xfrm>
            <a:off x="7593092" y="5604153"/>
            <a:ext cx="2423874"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Vor- und Nachteile</a:t>
            </a:r>
            <a:endParaRPr lang="en-US" sz="1650" dirty="0"/>
          </a:p>
        </p:txBody>
      </p:sp>
      <p:sp>
        <p:nvSpPr>
          <p:cNvPr id="33" name="Text 27"/>
          <p:cNvSpPr/>
          <p:nvPr/>
        </p:nvSpPr>
        <p:spPr>
          <a:xfrm>
            <a:off x="7593092" y="5971699"/>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Minimales Startkapital erforderlich</a:t>
            </a:r>
            <a:endParaRPr lang="en-US" sz="1300" dirty="0"/>
          </a:p>
        </p:txBody>
      </p:sp>
      <p:sp>
        <p:nvSpPr>
          <p:cNvPr id="34" name="Text 28"/>
          <p:cNvSpPr/>
          <p:nvPr/>
        </p:nvSpPr>
        <p:spPr>
          <a:xfrm>
            <a:off x="7593092" y="6303050"/>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Haftungsbeschränkung wie bei GmbH</a:t>
            </a:r>
            <a:endParaRPr lang="en-US" sz="1300" dirty="0"/>
          </a:p>
        </p:txBody>
      </p:sp>
      <p:sp>
        <p:nvSpPr>
          <p:cNvPr id="35" name="Text 29"/>
          <p:cNvSpPr/>
          <p:nvPr/>
        </p:nvSpPr>
        <p:spPr>
          <a:xfrm>
            <a:off x="7593092" y="6634401"/>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Image schlechter als GmbH</a:t>
            </a:r>
            <a:endParaRPr lang="en-US" sz="1300" dirty="0"/>
          </a:p>
        </p:txBody>
      </p:sp>
      <p:sp>
        <p:nvSpPr>
          <p:cNvPr id="36" name="Text 30"/>
          <p:cNvSpPr/>
          <p:nvPr/>
        </p:nvSpPr>
        <p:spPr>
          <a:xfrm>
            <a:off x="7593092" y="6965752"/>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Ansparpflicht schränkt Liquidität ein</a:t>
            </a:r>
            <a:endParaRPr lang="en-US" sz="1300" dirty="0"/>
          </a:p>
        </p:txBody>
      </p:sp>
      <p:sp>
        <p:nvSpPr>
          <p:cNvPr id="37" name="Text 31"/>
          <p:cNvSpPr/>
          <p:nvPr/>
        </p:nvSpPr>
        <p:spPr>
          <a:xfrm>
            <a:off x="7593092" y="7297103"/>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Geringere Kreditwürdigkeit</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631150"/>
            <a:ext cx="10652998"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Die eingetragene Genossenschaft</a:t>
            </a:r>
            <a:endParaRPr lang="en-US" sz="3900" dirty="0"/>
          </a:p>
        </p:txBody>
      </p:sp>
      <p:pic>
        <p:nvPicPr>
          <p:cNvPr id="3" name="Image 0" descr="preencoded.png">    </p:cNvPr>
          <p:cNvPicPr>
            <a:picLocks noChangeAspect="1"/>
          </p:cNvPicPr>
          <p:nvPr/>
        </p:nvPicPr>
        <p:blipFill>
          <a:blip r:embed="rId1"/>
          <a:stretch>
            <a:fillRect/>
          </a:stretch>
        </p:blipFill>
        <p:spPr>
          <a:xfrm>
            <a:off x="793790" y="1772126"/>
            <a:ext cx="5602962" cy="5602962"/>
          </a:xfrm>
          <a:prstGeom prst="rect">
            <a:avLst/>
          </a:prstGeom>
        </p:spPr>
      </p:pic>
      <p:sp>
        <p:nvSpPr>
          <p:cNvPr id="4" name="Text 1"/>
          <p:cNvSpPr/>
          <p:nvPr/>
        </p:nvSpPr>
        <p:spPr>
          <a:xfrm>
            <a:off x="6888480" y="1747242"/>
            <a:ext cx="4759762" cy="372070"/>
          </a:xfrm>
          <a:prstGeom prst="rect">
            <a:avLst/>
          </a:prstGeom>
          <a:noFill/>
          <a:ln/>
        </p:spPr>
        <p:txBody>
          <a:bodyPr wrap="none" lIns="0" tIns="0" rIns="0" bIns="0" rtlCol="0" anchor="t"/>
          <a:lstStyle/>
          <a:p>
            <a:pPr algn="l" indent="0" marL="0">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Gemeinsam statt einsam</a:t>
            </a:r>
            <a:endParaRPr lang="en-US" sz="2300" dirty="0"/>
          </a:p>
        </p:txBody>
      </p:sp>
      <p:sp>
        <p:nvSpPr>
          <p:cNvPr id="5" name="Text 2"/>
          <p:cNvSpPr/>
          <p:nvPr/>
        </p:nvSpPr>
        <p:spPr>
          <a:xfrm>
            <a:off x="6888480" y="2317671"/>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Die eingetragene Genossenschaft (e.G.) ist eine besondere Rechtsform für gemeinschaftliche Projekte. Sie basiert auf dem Gedanken der Selbsthilfe, Selbstverwaltung und Selbstverantwortung.</a:t>
            </a:r>
            <a:endParaRPr lang="en-US" sz="1550" dirty="0"/>
          </a:p>
        </p:txBody>
      </p:sp>
      <p:sp>
        <p:nvSpPr>
          <p:cNvPr id="6" name="Text 3"/>
          <p:cNvSpPr/>
          <p:nvPr/>
        </p:nvSpPr>
        <p:spPr>
          <a:xfrm>
            <a:off x="6888480" y="3448883"/>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Typische Beispiele sind Wohnungsgenossenschaften, Energiegenossenschaften oder landwirtschaftliche Zusammenschlüsse. Jedes Mitglied hat eine Stimme – unabhängig von der Höhe der Einlage.</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28424" y="500777"/>
            <a:ext cx="10316170" cy="569119"/>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e.G. – eingetragene Genossenschaft</a:t>
            </a:r>
            <a:endParaRPr lang="en-US" sz="3550" dirty="0"/>
          </a:p>
        </p:txBody>
      </p:sp>
      <p:sp>
        <p:nvSpPr>
          <p:cNvPr id="3" name="Shape 1"/>
          <p:cNvSpPr/>
          <p:nvPr/>
        </p:nvSpPr>
        <p:spPr>
          <a:xfrm>
            <a:off x="728424" y="1434108"/>
            <a:ext cx="6495693" cy="3061930"/>
          </a:xfrm>
          <a:prstGeom prst="roundRect">
            <a:avLst>
              <a:gd name="adj" fmla="val 2498"/>
            </a:avLst>
          </a:prstGeom>
          <a:solidFill>
            <a:srgbClr val="FFFFFF"/>
          </a:solidFill>
          <a:ln w="22860">
            <a:solidFill>
              <a:srgbClr val="BCDBD4"/>
            </a:solidFill>
            <a:prstDash val="solid"/>
          </a:ln>
        </p:spPr>
      </p:sp>
      <p:sp>
        <p:nvSpPr>
          <p:cNvPr id="4" name="Shape 2"/>
          <p:cNvSpPr/>
          <p:nvPr/>
        </p:nvSpPr>
        <p:spPr>
          <a:xfrm>
            <a:off x="751284" y="1456968"/>
            <a:ext cx="6449973" cy="546259"/>
          </a:xfrm>
          <a:prstGeom prst="roundRect">
            <a:avLst>
              <a:gd name="adj" fmla="val 8981"/>
            </a:avLst>
          </a:prstGeom>
          <a:solidFill>
            <a:srgbClr val="D6F5E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39647" y="1589603"/>
            <a:ext cx="273129" cy="273129"/>
          </a:xfrm>
          <a:prstGeom prst="rect">
            <a:avLst/>
          </a:prstGeom>
        </p:spPr>
      </p:pic>
      <p:sp>
        <p:nvSpPr>
          <p:cNvPr id="6" name="Text 3"/>
          <p:cNvSpPr/>
          <p:nvPr/>
        </p:nvSpPr>
        <p:spPr>
          <a:xfrm>
            <a:off x="933331" y="2185273"/>
            <a:ext cx="3464838" cy="284559"/>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Gründungsbedingungen</a:t>
            </a:r>
            <a:endParaRPr lang="en-US" sz="1750" dirty="0"/>
          </a:p>
        </p:txBody>
      </p:sp>
      <p:sp>
        <p:nvSpPr>
          <p:cNvPr id="7" name="Text 4"/>
          <p:cNvSpPr/>
          <p:nvPr/>
        </p:nvSpPr>
        <p:spPr>
          <a:xfrm>
            <a:off x="933331" y="2579013"/>
            <a:ext cx="6085880"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Mindestens drei Mitglieder erforderlich</a:t>
            </a:r>
            <a:endParaRPr lang="en-US" sz="1400" dirty="0"/>
          </a:p>
        </p:txBody>
      </p:sp>
      <p:sp>
        <p:nvSpPr>
          <p:cNvPr id="8" name="Text 5"/>
          <p:cNvSpPr/>
          <p:nvPr/>
        </p:nvSpPr>
        <p:spPr>
          <a:xfrm>
            <a:off x="933331" y="2934176"/>
            <a:ext cx="6085880"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Kein Mindestkapital gesetzlich vorgeschrieben</a:t>
            </a:r>
            <a:endParaRPr lang="en-US" sz="1400" dirty="0"/>
          </a:p>
        </p:txBody>
      </p:sp>
      <p:sp>
        <p:nvSpPr>
          <p:cNvPr id="9" name="Text 6"/>
          <p:cNvSpPr/>
          <p:nvPr/>
        </p:nvSpPr>
        <p:spPr>
          <a:xfrm>
            <a:off x="933331" y="3289340"/>
            <a:ext cx="6085880"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Satzung mit notarieller Beurkundung</a:t>
            </a:r>
            <a:endParaRPr lang="en-US" sz="1400" dirty="0"/>
          </a:p>
        </p:txBody>
      </p:sp>
      <p:sp>
        <p:nvSpPr>
          <p:cNvPr id="10" name="Text 7"/>
          <p:cNvSpPr/>
          <p:nvPr/>
        </p:nvSpPr>
        <p:spPr>
          <a:xfrm>
            <a:off x="933331" y="3644503"/>
            <a:ext cx="6085880"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Eintragung ins Genossenschaftsregister</a:t>
            </a:r>
            <a:endParaRPr lang="en-US" sz="1400" dirty="0"/>
          </a:p>
        </p:txBody>
      </p:sp>
      <p:sp>
        <p:nvSpPr>
          <p:cNvPr id="11" name="Text 8"/>
          <p:cNvSpPr/>
          <p:nvPr/>
        </p:nvSpPr>
        <p:spPr>
          <a:xfrm>
            <a:off x="933331" y="3999667"/>
            <a:ext cx="6085880"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Prüfung durch einen Prüfungsverband notwendig</a:t>
            </a:r>
            <a:endParaRPr lang="en-US" sz="1400" dirty="0"/>
          </a:p>
        </p:txBody>
      </p:sp>
      <p:sp>
        <p:nvSpPr>
          <p:cNvPr id="12" name="Shape 9"/>
          <p:cNvSpPr/>
          <p:nvPr/>
        </p:nvSpPr>
        <p:spPr>
          <a:xfrm>
            <a:off x="7406164" y="1434108"/>
            <a:ext cx="6495812" cy="3061930"/>
          </a:xfrm>
          <a:prstGeom prst="roundRect">
            <a:avLst>
              <a:gd name="adj" fmla="val 2498"/>
            </a:avLst>
          </a:prstGeom>
          <a:solidFill>
            <a:srgbClr val="FFFFFF"/>
          </a:solidFill>
          <a:ln w="22860">
            <a:solidFill>
              <a:srgbClr val="BCDBD4"/>
            </a:solidFill>
            <a:prstDash val="solid"/>
          </a:ln>
        </p:spPr>
      </p:sp>
      <p:sp>
        <p:nvSpPr>
          <p:cNvPr id="13" name="Shape 10"/>
          <p:cNvSpPr/>
          <p:nvPr/>
        </p:nvSpPr>
        <p:spPr>
          <a:xfrm>
            <a:off x="7429024" y="1456968"/>
            <a:ext cx="6450092" cy="546259"/>
          </a:xfrm>
          <a:prstGeom prst="roundRect">
            <a:avLst>
              <a:gd name="adj" fmla="val 8981"/>
            </a:avLst>
          </a:prstGeom>
          <a:solidFill>
            <a:srgbClr val="D6F5EE"/>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7505" y="1589603"/>
            <a:ext cx="273129" cy="273129"/>
          </a:xfrm>
          <a:prstGeom prst="rect">
            <a:avLst/>
          </a:prstGeom>
        </p:spPr>
      </p:pic>
      <p:sp>
        <p:nvSpPr>
          <p:cNvPr id="15" name="Text 11"/>
          <p:cNvSpPr/>
          <p:nvPr/>
        </p:nvSpPr>
        <p:spPr>
          <a:xfrm>
            <a:off x="7611070" y="2185273"/>
            <a:ext cx="2611636" cy="284559"/>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Rechte &amp; Pflichten</a:t>
            </a:r>
            <a:endParaRPr lang="en-US" sz="1750" dirty="0"/>
          </a:p>
        </p:txBody>
      </p:sp>
      <p:sp>
        <p:nvSpPr>
          <p:cNvPr id="16" name="Text 12"/>
          <p:cNvSpPr/>
          <p:nvPr/>
        </p:nvSpPr>
        <p:spPr>
          <a:xfrm>
            <a:off x="7611070" y="2579013"/>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Haftung beschränkt auf Genossenschaftsvermögen</a:t>
            </a:r>
            <a:endParaRPr lang="en-US" sz="1400" dirty="0"/>
          </a:p>
        </p:txBody>
      </p:sp>
      <p:sp>
        <p:nvSpPr>
          <p:cNvPr id="17" name="Text 13"/>
          <p:cNvSpPr/>
          <p:nvPr/>
        </p:nvSpPr>
        <p:spPr>
          <a:xfrm>
            <a:off x="7611070" y="2934176"/>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Demokratisches Prinzip: Ein Mitglied, eine Stimme</a:t>
            </a:r>
            <a:endParaRPr lang="en-US" sz="1400" dirty="0"/>
          </a:p>
        </p:txBody>
      </p:sp>
      <p:sp>
        <p:nvSpPr>
          <p:cNvPr id="18" name="Text 14"/>
          <p:cNvSpPr/>
          <p:nvPr/>
        </p:nvSpPr>
        <p:spPr>
          <a:xfrm>
            <a:off x="7611070" y="3289340"/>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Vorstand führt die Geschäfte</a:t>
            </a:r>
            <a:endParaRPr lang="en-US" sz="1400" dirty="0"/>
          </a:p>
        </p:txBody>
      </p:sp>
      <p:sp>
        <p:nvSpPr>
          <p:cNvPr id="19" name="Text 15"/>
          <p:cNvSpPr/>
          <p:nvPr/>
        </p:nvSpPr>
        <p:spPr>
          <a:xfrm>
            <a:off x="7611070" y="3644503"/>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Aufsichtsrat kontrolliert den Vorstand</a:t>
            </a:r>
            <a:endParaRPr lang="en-US" sz="1400" dirty="0"/>
          </a:p>
        </p:txBody>
      </p:sp>
      <p:sp>
        <p:nvSpPr>
          <p:cNvPr id="20" name="Text 16"/>
          <p:cNvSpPr/>
          <p:nvPr/>
        </p:nvSpPr>
        <p:spPr>
          <a:xfrm>
            <a:off x="7611070" y="3999667"/>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Regelmäßige Prüfungen durch Prüfungsverband</a:t>
            </a:r>
            <a:endParaRPr lang="en-US" sz="1400" dirty="0"/>
          </a:p>
        </p:txBody>
      </p:sp>
      <p:sp>
        <p:nvSpPr>
          <p:cNvPr id="21" name="Shape 17"/>
          <p:cNvSpPr/>
          <p:nvPr/>
        </p:nvSpPr>
        <p:spPr>
          <a:xfrm>
            <a:off x="728424" y="4678085"/>
            <a:ext cx="6495693" cy="3061930"/>
          </a:xfrm>
          <a:prstGeom prst="roundRect">
            <a:avLst>
              <a:gd name="adj" fmla="val 2498"/>
            </a:avLst>
          </a:prstGeom>
          <a:solidFill>
            <a:srgbClr val="FFFFFF"/>
          </a:solidFill>
          <a:ln w="22860">
            <a:solidFill>
              <a:srgbClr val="BCDBD4"/>
            </a:solidFill>
            <a:prstDash val="solid"/>
          </a:ln>
        </p:spPr>
      </p:sp>
      <p:sp>
        <p:nvSpPr>
          <p:cNvPr id="22" name="Shape 18"/>
          <p:cNvSpPr/>
          <p:nvPr/>
        </p:nvSpPr>
        <p:spPr>
          <a:xfrm>
            <a:off x="751284" y="4700945"/>
            <a:ext cx="6449973" cy="546259"/>
          </a:xfrm>
          <a:prstGeom prst="roundRect">
            <a:avLst>
              <a:gd name="adj" fmla="val 8981"/>
            </a:avLst>
          </a:prstGeom>
          <a:solidFill>
            <a:srgbClr val="D6F5EE"/>
          </a:solidFill>
          <a:ln/>
        </p:spPr>
      </p:sp>
      <p:pic>
        <p:nvPicPr>
          <p:cNvPr id="2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9647" y="4833580"/>
            <a:ext cx="273129" cy="273129"/>
          </a:xfrm>
          <a:prstGeom prst="rect">
            <a:avLst/>
          </a:prstGeom>
        </p:spPr>
      </p:pic>
      <p:sp>
        <p:nvSpPr>
          <p:cNvPr id="24" name="Text 19"/>
          <p:cNvSpPr/>
          <p:nvPr/>
        </p:nvSpPr>
        <p:spPr>
          <a:xfrm>
            <a:off x="933331" y="5429250"/>
            <a:ext cx="2276356" cy="284559"/>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Finanzierung</a:t>
            </a:r>
            <a:endParaRPr lang="en-US" sz="1750" dirty="0"/>
          </a:p>
        </p:txBody>
      </p:sp>
      <p:sp>
        <p:nvSpPr>
          <p:cNvPr id="25" name="Text 20"/>
          <p:cNvSpPr/>
          <p:nvPr/>
        </p:nvSpPr>
        <p:spPr>
          <a:xfrm>
            <a:off x="933331" y="5822990"/>
            <a:ext cx="6085880"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Genossenschaftsanteile der Mitglieder</a:t>
            </a:r>
            <a:endParaRPr lang="en-US" sz="1400" dirty="0"/>
          </a:p>
        </p:txBody>
      </p:sp>
      <p:sp>
        <p:nvSpPr>
          <p:cNvPr id="26" name="Text 21"/>
          <p:cNvSpPr/>
          <p:nvPr/>
        </p:nvSpPr>
        <p:spPr>
          <a:xfrm>
            <a:off x="933331" y="6178153"/>
            <a:ext cx="6085880"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Flexible Kapitalerhöhung durch neue Mitglieder</a:t>
            </a:r>
            <a:endParaRPr lang="en-US" sz="1400" dirty="0"/>
          </a:p>
        </p:txBody>
      </p:sp>
      <p:sp>
        <p:nvSpPr>
          <p:cNvPr id="27" name="Text 22"/>
          <p:cNvSpPr/>
          <p:nvPr/>
        </p:nvSpPr>
        <p:spPr>
          <a:xfrm>
            <a:off x="933331" y="6533317"/>
            <a:ext cx="6085880"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Bankkredite möglich</a:t>
            </a:r>
            <a:endParaRPr lang="en-US" sz="1400" dirty="0"/>
          </a:p>
        </p:txBody>
      </p:sp>
      <p:sp>
        <p:nvSpPr>
          <p:cNvPr id="28" name="Text 23"/>
          <p:cNvSpPr/>
          <p:nvPr/>
        </p:nvSpPr>
        <p:spPr>
          <a:xfrm>
            <a:off x="933331" y="6888480"/>
            <a:ext cx="6085880"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Fördergelder für Genossenschaften verfügbar</a:t>
            </a:r>
            <a:endParaRPr lang="en-US" sz="1400" dirty="0"/>
          </a:p>
        </p:txBody>
      </p:sp>
      <p:sp>
        <p:nvSpPr>
          <p:cNvPr id="29" name="Shape 24"/>
          <p:cNvSpPr/>
          <p:nvPr/>
        </p:nvSpPr>
        <p:spPr>
          <a:xfrm>
            <a:off x="7406164" y="4678085"/>
            <a:ext cx="6495812" cy="3061930"/>
          </a:xfrm>
          <a:prstGeom prst="roundRect">
            <a:avLst>
              <a:gd name="adj" fmla="val 2498"/>
            </a:avLst>
          </a:prstGeom>
          <a:solidFill>
            <a:srgbClr val="FFFFFF"/>
          </a:solidFill>
          <a:ln w="22860">
            <a:solidFill>
              <a:srgbClr val="BCDBD4"/>
            </a:solidFill>
            <a:prstDash val="solid"/>
          </a:ln>
        </p:spPr>
      </p:sp>
      <p:sp>
        <p:nvSpPr>
          <p:cNvPr id="30" name="Shape 25"/>
          <p:cNvSpPr/>
          <p:nvPr/>
        </p:nvSpPr>
        <p:spPr>
          <a:xfrm>
            <a:off x="7429024" y="4700945"/>
            <a:ext cx="6450092" cy="546259"/>
          </a:xfrm>
          <a:prstGeom prst="roundRect">
            <a:avLst>
              <a:gd name="adj" fmla="val 8981"/>
            </a:avLst>
          </a:prstGeom>
          <a:solidFill>
            <a:srgbClr val="D6F5EE"/>
          </a:solidFill>
          <a:ln/>
        </p:spPr>
      </p:sp>
      <p:pic>
        <p:nvPicPr>
          <p:cNvPr id="3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17505" y="4833580"/>
            <a:ext cx="273129" cy="273129"/>
          </a:xfrm>
          <a:prstGeom prst="rect">
            <a:avLst/>
          </a:prstGeom>
        </p:spPr>
      </p:pic>
      <p:sp>
        <p:nvSpPr>
          <p:cNvPr id="32" name="Text 26"/>
          <p:cNvSpPr/>
          <p:nvPr/>
        </p:nvSpPr>
        <p:spPr>
          <a:xfrm>
            <a:off x="7611070" y="5429250"/>
            <a:ext cx="2596396" cy="284559"/>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Vor- und Nachteile</a:t>
            </a:r>
            <a:endParaRPr lang="en-US" sz="1750" dirty="0"/>
          </a:p>
        </p:txBody>
      </p:sp>
      <p:sp>
        <p:nvSpPr>
          <p:cNvPr id="33" name="Text 27"/>
          <p:cNvSpPr/>
          <p:nvPr/>
        </p:nvSpPr>
        <p:spPr>
          <a:xfrm>
            <a:off x="7611070" y="5822990"/>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33F70"/>
                </a:solidFill>
                <a:latin typeface="Open Sans" pitchFamily="34" charset="0"/>
                <a:ea typeface="Open Sans" pitchFamily="34" charset="-122"/>
                <a:cs typeface="Open Sans" pitchFamily="34" charset="-120"/>
              </a:rPr>
              <a:t>+</a:t>
            </a:r>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 Demokratische Struktur fördert Mitbestimmung</a:t>
            </a:r>
            <a:endParaRPr lang="en-US" sz="1400" dirty="0"/>
          </a:p>
        </p:txBody>
      </p:sp>
      <p:sp>
        <p:nvSpPr>
          <p:cNvPr id="34" name="Text 28"/>
          <p:cNvSpPr/>
          <p:nvPr/>
        </p:nvSpPr>
        <p:spPr>
          <a:xfrm>
            <a:off x="7611070" y="6178153"/>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33F70"/>
                </a:solidFill>
                <a:latin typeface="Open Sans" pitchFamily="34" charset="0"/>
                <a:ea typeface="Open Sans" pitchFamily="34" charset="-122"/>
                <a:cs typeface="Open Sans" pitchFamily="34" charset="-120"/>
              </a:rPr>
              <a:t>+</a:t>
            </a:r>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 Flexibler Ein- und Austritt von Mitgliedern</a:t>
            </a:r>
            <a:endParaRPr lang="en-US" sz="1400" dirty="0"/>
          </a:p>
        </p:txBody>
      </p:sp>
      <p:sp>
        <p:nvSpPr>
          <p:cNvPr id="35" name="Text 29"/>
          <p:cNvSpPr/>
          <p:nvPr/>
        </p:nvSpPr>
        <p:spPr>
          <a:xfrm>
            <a:off x="7611070" y="6533317"/>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33F70"/>
                </a:solidFill>
                <a:latin typeface="Open Sans" pitchFamily="34" charset="0"/>
                <a:ea typeface="Open Sans" pitchFamily="34" charset="-122"/>
                <a:cs typeface="Open Sans" pitchFamily="34" charset="-120"/>
              </a:rPr>
              <a:t>+</a:t>
            </a:r>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 Haftung begrenzt</a:t>
            </a:r>
            <a:endParaRPr lang="en-US" sz="1400" dirty="0"/>
          </a:p>
        </p:txBody>
      </p:sp>
      <p:sp>
        <p:nvSpPr>
          <p:cNvPr id="36" name="Text 30"/>
          <p:cNvSpPr/>
          <p:nvPr/>
        </p:nvSpPr>
        <p:spPr>
          <a:xfrm>
            <a:off x="7611070" y="6888480"/>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33F70"/>
                </a:solidFill>
                <a:latin typeface="Open Sans" pitchFamily="34" charset="0"/>
                <a:ea typeface="Open Sans" pitchFamily="34" charset="-122"/>
                <a:cs typeface="Open Sans" pitchFamily="34" charset="-120"/>
              </a:rPr>
              <a:t>−</a:t>
            </a:r>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 Hoher Gründungsaufwand</a:t>
            </a:r>
            <a:endParaRPr lang="en-US" sz="1400" dirty="0"/>
          </a:p>
        </p:txBody>
      </p:sp>
      <p:sp>
        <p:nvSpPr>
          <p:cNvPr id="37" name="Text 31"/>
          <p:cNvSpPr/>
          <p:nvPr/>
        </p:nvSpPr>
        <p:spPr>
          <a:xfrm>
            <a:off x="7611070" y="7243643"/>
            <a:ext cx="6085999" cy="291465"/>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33F70"/>
                </a:solidFill>
                <a:latin typeface="Open Sans" pitchFamily="34" charset="0"/>
                <a:ea typeface="Open Sans" pitchFamily="34" charset="-122"/>
                <a:cs typeface="Open Sans" pitchFamily="34" charset="-120"/>
              </a:rPr>
              <a:t>−</a:t>
            </a:r>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 Regelmäßige Prüfpflichten verursachen Kosten</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969407"/>
            <a:ext cx="8785622"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Der eingetragene Kaufmann</a:t>
            </a:r>
            <a:endParaRPr lang="en-US" sz="3900" dirty="0"/>
          </a:p>
        </p:txBody>
      </p:sp>
      <p:sp>
        <p:nvSpPr>
          <p:cNvPr id="3" name="Text 1"/>
          <p:cNvSpPr/>
          <p:nvPr/>
        </p:nvSpPr>
        <p:spPr>
          <a:xfrm>
            <a:off x="793790" y="2085499"/>
            <a:ext cx="6084927" cy="372070"/>
          </a:xfrm>
          <a:prstGeom prst="rect">
            <a:avLst/>
          </a:prstGeom>
          <a:noFill/>
          <a:ln/>
        </p:spPr>
        <p:txBody>
          <a:bodyPr wrap="none" lIns="0" tIns="0" rIns="0" bIns="0" rtlCol="0" anchor="t"/>
          <a:lstStyle/>
          <a:p>
            <a:pPr algn="l" indent="0" marL="0">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Einzelunternehmen mit Tradition</a:t>
            </a:r>
            <a:endParaRPr lang="en-US" sz="2300" dirty="0"/>
          </a:p>
        </p:txBody>
      </p:sp>
      <p:sp>
        <p:nvSpPr>
          <p:cNvPr id="4" name="Text 2"/>
          <p:cNvSpPr/>
          <p:nvPr/>
        </p:nvSpPr>
        <p:spPr>
          <a:xfrm>
            <a:off x="793790" y="2655927"/>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Der eingetragene Kaufmann (e.K.) oder die eingetragene Kauffrau ist eine Einzelperson, die ein Handelsgewerbe betreibt und im Handelsregister eingetragen ist.</a:t>
            </a:r>
            <a:endParaRPr lang="en-US" sz="1550" dirty="0"/>
          </a:p>
        </p:txBody>
      </p:sp>
      <p:sp>
        <p:nvSpPr>
          <p:cNvPr id="5" name="Text 3"/>
          <p:cNvSpPr/>
          <p:nvPr/>
        </p:nvSpPr>
        <p:spPr>
          <a:xfrm>
            <a:off x="793790" y="3787140"/>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Diese Rechtsform signalisiert Seriosität und Professionalität. Sie ist besonders im traditionellen Handel und bei etablierten Gewerbetreibenden verbreitet. Die Struktur bleibt einfach, aber der Auftritt wird offizieller.</a:t>
            </a:r>
            <a:endParaRPr lang="en-US" sz="1550" dirty="0"/>
          </a:p>
        </p:txBody>
      </p:sp>
      <p:pic>
        <p:nvPicPr>
          <p:cNvPr id="6" name="Image 0" descr="preencoded.png">    </p:cNvPr>
          <p:cNvPicPr>
            <a:picLocks noChangeAspect="1"/>
          </p:cNvPicPr>
          <p:nvPr/>
        </p:nvPicPr>
        <p:blipFill>
          <a:blip r:embed="rId1"/>
          <a:stretch>
            <a:fillRect/>
          </a:stretch>
        </p:blipFill>
        <p:spPr>
          <a:xfrm>
            <a:off x="8917543" y="2110383"/>
            <a:ext cx="4926568" cy="492656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680204" y="467678"/>
            <a:ext cx="13269992" cy="1062752"/>
          </a:xfrm>
          <a:prstGeom prst="rect">
            <a:avLst/>
          </a:prstGeom>
          <a:noFill/>
          <a:ln/>
        </p:spPr>
        <p:txBody>
          <a:bodyPr wrap="square" lIns="0" tIns="0" rIns="0" bIns="0" rtlCol="0" anchor="t"/>
          <a:lstStyle/>
          <a:p>
            <a:pPr algn="l" indent="0" marL="0">
              <a:lnSpc>
                <a:spcPts val="4150"/>
              </a:lnSpc>
              <a:buNone/>
            </a:pPr>
            <a:r>
              <a:rPr lang="en-US" sz="3300" b="1" dirty="0">
                <a:solidFill>
                  <a:srgbClr val="333F70"/>
                </a:solidFill>
                <a:latin typeface="Unbounded Bold" pitchFamily="34" charset="0"/>
                <a:ea typeface="Unbounded Bold" pitchFamily="34" charset="-122"/>
                <a:cs typeface="Unbounded Bold" pitchFamily="34" charset="-120"/>
              </a:rPr>
              <a:t>e.K. – eingetragener Kaufmann / eingetragene Kauffrau</a:t>
            </a:r>
            <a:endParaRPr lang="en-US" sz="3300" dirty="0"/>
          </a:p>
        </p:txBody>
      </p:sp>
      <p:sp>
        <p:nvSpPr>
          <p:cNvPr id="3" name="Shape 1"/>
          <p:cNvSpPr/>
          <p:nvPr/>
        </p:nvSpPr>
        <p:spPr>
          <a:xfrm>
            <a:off x="680204" y="1870472"/>
            <a:ext cx="6549985" cy="2860715"/>
          </a:xfrm>
          <a:prstGeom prst="roundRect">
            <a:avLst>
              <a:gd name="adj" fmla="val 2497"/>
            </a:avLst>
          </a:prstGeom>
          <a:solidFill>
            <a:srgbClr val="FFFFFF"/>
          </a:solidFill>
          <a:ln w="22860">
            <a:solidFill>
              <a:srgbClr val="BCDBD4"/>
            </a:solidFill>
            <a:prstDash val="solid"/>
          </a:ln>
        </p:spPr>
      </p:sp>
      <p:sp>
        <p:nvSpPr>
          <p:cNvPr id="4" name="Shape 2"/>
          <p:cNvSpPr/>
          <p:nvPr/>
        </p:nvSpPr>
        <p:spPr>
          <a:xfrm>
            <a:off x="703064" y="1893332"/>
            <a:ext cx="6504265" cy="510064"/>
          </a:xfrm>
          <a:prstGeom prst="roundRect">
            <a:avLst>
              <a:gd name="adj" fmla="val 8625"/>
            </a:avLst>
          </a:prstGeom>
          <a:solidFill>
            <a:srgbClr val="D6F5E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27621" y="2017038"/>
            <a:ext cx="255032" cy="255032"/>
          </a:xfrm>
          <a:prstGeom prst="rect">
            <a:avLst/>
          </a:prstGeom>
        </p:spPr>
      </p:pic>
      <p:sp>
        <p:nvSpPr>
          <p:cNvPr id="6" name="Text 3"/>
          <p:cNvSpPr/>
          <p:nvPr/>
        </p:nvSpPr>
        <p:spPr>
          <a:xfrm>
            <a:off x="873085" y="2573417"/>
            <a:ext cx="3234571"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Gründungsbedingungen</a:t>
            </a:r>
            <a:endParaRPr lang="en-US" sz="1650" dirty="0"/>
          </a:p>
        </p:txBody>
      </p:sp>
      <p:sp>
        <p:nvSpPr>
          <p:cNvPr id="7" name="Text 4"/>
          <p:cNvSpPr/>
          <p:nvPr/>
        </p:nvSpPr>
        <p:spPr>
          <a:xfrm>
            <a:off x="873085" y="2940963"/>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Eine natürliche Person als Inhaber</a:t>
            </a:r>
            <a:endParaRPr lang="en-US" sz="1300" dirty="0"/>
          </a:p>
        </p:txBody>
      </p:sp>
      <p:sp>
        <p:nvSpPr>
          <p:cNvPr id="8" name="Text 5"/>
          <p:cNvSpPr/>
          <p:nvPr/>
        </p:nvSpPr>
        <p:spPr>
          <a:xfrm>
            <a:off x="873085" y="3272314"/>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Betrieb eines Handelsgewerbes erforderlich</a:t>
            </a:r>
            <a:endParaRPr lang="en-US" sz="1300" dirty="0"/>
          </a:p>
        </p:txBody>
      </p:sp>
      <p:sp>
        <p:nvSpPr>
          <p:cNvPr id="9" name="Text 6"/>
          <p:cNvSpPr/>
          <p:nvPr/>
        </p:nvSpPr>
        <p:spPr>
          <a:xfrm>
            <a:off x="873085" y="3603665"/>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Kein Mindestkapital vorgeschrieben</a:t>
            </a:r>
            <a:endParaRPr lang="en-US" sz="1300" dirty="0"/>
          </a:p>
        </p:txBody>
      </p:sp>
      <p:sp>
        <p:nvSpPr>
          <p:cNvPr id="10" name="Text 7"/>
          <p:cNvSpPr/>
          <p:nvPr/>
        </p:nvSpPr>
        <p:spPr>
          <a:xfrm>
            <a:off x="873085" y="3935016"/>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Eintragung ins Handelsregister zwingend</a:t>
            </a:r>
            <a:endParaRPr lang="en-US" sz="1300" dirty="0"/>
          </a:p>
        </p:txBody>
      </p:sp>
      <p:sp>
        <p:nvSpPr>
          <p:cNvPr id="11" name="Text 8"/>
          <p:cNvSpPr/>
          <p:nvPr/>
        </p:nvSpPr>
        <p:spPr>
          <a:xfrm>
            <a:off x="873085" y="4266367"/>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Gewerbeanmeldung beim zuständigen Amt</a:t>
            </a:r>
            <a:endParaRPr lang="en-US" sz="1300" dirty="0"/>
          </a:p>
        </p:txBody>
      </p:sp>
      <p:sp>
        <p:nvSpPr>
          <p:cNvPr id="12" name="Shape 9"/>
          <p:cNvSpPr/>
          <p:nvPr/>
        </p:nvSpPr>
        <p:spPr>
          <a:xfrm>
            <a:off x="7400211" y="1870472"/>
            <a:ext cx="6549985" cy="2860715"/>
          </a:xfrm>
          <a:prstGeom prst="roundRect">
            <a:avLst>
              <a:gd name="adj" fmla="val 2497"/>
            </a:avLst>
          </a:prstGeom>
          <a:solidFill>
            <a:srgbClr val="FFFFFF"/>
          </a:solidFill>
          <a:ln w="22860">
            <a:solidFill>
              <a:srgbClr val="BCDBD4"/>
            </a:solidFill>
            <a:prstDash val="solid"/>
          </a:ln>
        </p:spPr>
      </p:sp>
      <p:sp>
        <p:nvSpPr>
          <p:cNvPr id="13" name="Shape 10"/>
          <p:cNvSpPr/>
          <p:nvPr/>
        </p:nvSpPr>
        <p:spPr>
          <a:xfrm>
            <a:off x="7423071" y="1893332"/>
            <a:ext cx="6504265" cy="510064"/>
          </a:xfrm>
          <a:prstGeom prst="roundRect">
            <a:avLst>
              <a:gd name="adj" fmla="val 8625"/>
            </a:avLst>
          </a:prstGeom>
          <a:solidFill>
            <a:srgbClr val="D6F5EE"/>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7628" y="2017038"/>
            <a:ext cx="255032" cy="255032"/>
          </a:xfrm>
          <a:prstGeom prst="rect">
            <a:avLst/>
          </a:prstGeom>
        </p:spPr>
      </p:pic>
      <p:sp>
        <p:nvSpPr>
          <p:cNvPr id="15" name="Text 11"/>
          <p:cNvSpPr/>
          <p:nvPr/>
        </p:nvSpPr>
        <p:spPr>
          <a:xfrm>
            <a:off x="7593092" y="2573417"/>
            <a:ext cx="2438043"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Rechte &amp; Pflichten</a:t>
            </a:r>
            <a:endParaRPr lang="en-US" sz="1650" dirty="0"/>
          </a:p>
        </p:txBody>
      </p:sp>
      <p:sp>
        <p:nvSpPr>
          <p:cNvPr id="16" name="Text 12"/>
          <p:cNvSpPr/>
          <p:nvPr/>
        </p:nvSpPr>
        <p:spPr>
          <a:xfrm>
            <a:off x="7593092" y="2940963"/>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Unbeschränkte Haftung mit Privatvermögen</a:t>
            </a:r>
            <a:endParaRPr lang="en-US" sz="1300" dirty="0"/>
          </a:p>
        </p:txBody>
      </p:sp>
      <p:sp>
        <p:nvSpPr>
          <p:cNvPr id="17" name="Text 13"/>
          <p:cNvSpPr/>
          <p:nvPr/>
        </p:nvSpPr>
        <p:spPr>
          <a:xfrm>
            <a:off x="7593092" y="3272314"/>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Doppelte Buchführung mit Bilanzpflicht</a:t>
            </a:r>
            <a:endParaRPr lang="en-US" sz="1300" dirty="0"/>
          </a:p>
        </p:txBody>
      </p:sp>
      <p:sp>
        <p:nvSpPr>
          <p:cNvPr id="18" name="Text 14"/>
          <p:cNvSpPr/>
          <p:nvPr/>
        </p:nvSpPr>
        <p:spPr>
          <a:xfrm>
            <a:off x="7593092" y="3603665"/>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Firmierung unter eigenem Namen oder Fantasienamen</a:t>
            </a:r>
            <a:endParaRPr lang="en-US" sz="1300" dirty="0"/>
          </a:p>
        </p:txBody>
      </p:sp>
      <p:sp>
        <p:nvSpPr>
          <p:cNvPr id="19" name="Text 15"/>
          <p:cNvSpPr/>
          <p:nvPr/>
        </p:nvSpPr>
        <p:spPr>
          <a:xfrm>
            <a:off x="7593092" y="3935016"/>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Alleinige Geschäftsführungsbefugnis</a:t>
            </a:r>
            <a:endParaRPr lang="en-US" sz="1300" dirty="0"/>
          </a:p>
        </p:txBody>
      </p:sp>
      <p:sp>
        <p:nvSpPr>
          <p:cNvPr id="20" name="Text 16"/>
          <p:cNvSpPr/>
          <p:nvPr/>
        </p:nvSpPr>
        <p:spPr>
          <a:xfrm>
            <a:off x="7593092" y="4266367"/>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Veröffentlichungspflichten im Handelsregister</a:t>
            </a:r>
            <a:endParaRPr lang="en-US" sz="1300" dirty="0"/>
          </a:p>
        </p:txBody>
      </p:sp>
      <p:sp>
        <p:nvSpPr>
          <p:cNvPr id="21" name="Shape 17"/>
          <p:cNvSpPr/>
          <p:nvPr/>
        </p:nvSpPr>
        <p:spPr>
          <a:xfrm>
            <a:off x="680204" y="4901208"/>
            <a:ext cx="6549985" cy="2860715"/>
          </a:xfrm>
          <a:prstGeom prst="roundRect">
            <a:avLst>
              <a:gd name="adj" fmla="val 2497"/>
            </a:avLst>
          </a:prstGeom>
          <a:solidFill>
            <a:srgbClr val="FFFFFF"/>
          </a:solidFill>
          <a:ln w="22860">
            <a:solidFill>
              <a:srgbClr val="BCDBD4"/>
            </a:solidFill>
            <a:prstDash val="solid"/>
          </a:ln>
        </p:spPr>
      </p:sp>
      <p:sp>
        <p:nvSpPr>
          <p:cNvPr id="22" name="Shape 18"/>
          <p:cNvSpPr/>
          <p:nvPr/>
        </p:nvSpPr>
        <p:spPr>
          <a:xfrm>
            <a:off x="703064" y="4924068"/>
            <a:ext cx="6504265" cy="510064"/>
          </a:xfrm>
          <a:prstGeom prst="roundRect">
            <a:avLst>
              <a:gd name="adj" fmla="val 8625"/>
            </a:avLst>
          </a:prstGeom>
          <a:solidFill>
            <a:srgbClr val="D6F5EE"/>
          </a:solidFill>
          <a:ln/>
        </p:spPr>
      </p:sp>
      <p:pic>
        <p:nvPicPr>
          <p:cNvPr id="2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7621" y="5047774"/>
            <a:ext cx="255032" cy="255032"/>
          </a:xfrm>
          <a:prstGeom prst="rect">
            <a:avLst/>
          </a:prstGeom>
        </p:spPr>
      </p:pic>
      <p:sp>
        <p:nvSpPr>
          <p:cNvPr id="24" name="Text 19"/>
          <p:cNvSpPr/>
          <p:nvPr/>
        </p:nvSpPr>
        <p:spPr>
          <a:xfrm>
            <a:off x="873085" y="5604153"/>
            <a:ext cx="2125623"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Finanzierung</a:t>
            </a:r>
            <a:endParaRPr lang="en-US" sz="1650" dirty="0"/>
          </a:p>
        </p:txBody>
      </p:sp>
      <p:sp>
        <p:nvSpPr>
          <p:cNvPr id="25" name="Text 20"/>
          <p:cNvSpPr/>
          <p:nvPr/>
        </p:nvSpPr>
        <p:spPr>
          <a:xfrm>
            <a:off x="873085" y="5971699"/>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Eigenkapital des Inhabers</a:t>
            </a:r>
            <a:endParaRPr lang="en-US" sz="1300" dirty="0"/>
          </a:p>
        </p:txBody>
      </p:sp>
      <p:sp>
        <p:nvSpPr>
          <p:cNvPr id="26" name="Text 21"/>
          <p:cNvSpPr/>
          <p:nvPr/>
        </p:nvSpPr>
        <p:spPr>
          <a:xfrm>
            <a:off x="873085" y="6303050"/>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Bankkredite leichter zugänglich als ohne Eintrag</a:t>
            </a:r>
            <a:endParaRPr lang="en-US" sz="1300" dirty="0"/>
          </a:p>
        </p:txBody>
      </p:sp>
      <p:sp>
        <p:nvSpPr>
          <p:cNvPr id="27" name="Text 22"/>
          <p:cNvSpPr/>
          <p:nvPr/>
        </p:nvSpPr>
        <p:spPr>
          <a:xfrm>
            <a:off x="873085" y="6634401"/>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Höhere Kreditwürdigkeit durch Handelsregistereintrag</a:t>
            </a:r>
            <a:endParaRPr lang="en-US" sz="1300" dirty="0"/>
          </a:p>
        </p:txBody>
      </p:sp>
      <p:sp>
        <p:nvSpPr>
          <p:cNvPr id="28" name="Text 23"/>
          <p:cNvSpPr/>
          <p:nvPr/>
        </p:nvSpPr>
        <p:spPr>
          <a:xfrm>
            <a:off x="873085" y="6965752"/>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Fördermittel für Gewerbetreibende</a:t>
            </a:r>
            <a:endParaRPr lang="en-US" sz="1300" dirty="0"/>
          </a:p>
        </p:txBody>
      </p:sp>
      <p:sp>
        <p:nvSpPr>
          <p:cNvPr id="29" name="Shape 24"/>
          <p:cNvSpPr/>
          <p:nvPr/>
        </p:nvSpPr>
        <p:spPr>
          <a:xfrm>
            <a:off x="7400211" y="4901208"/>
            <a:ext cx="6549985" cy="2860715"/>
          </a:xfrm>
          <a:prstGeom prst="roundRect">
            <a:avLst>
              <a:gd name="adj" fmla="val 2497"/>
            </a:avLst>
          </a:prstGeom>
          <a:solidFill>
            <a:srgbClr val="FFFFFF"/>
          </a:solidFill>
          <a:ln w="22860">
            <a:solidFill>
              <a:srgbClr val="BCDBD4"/>
            </a:solidFill>
            <a:prstDash val="solid"/>
          </a:ln>
        </p:spPr>
      </p:sp>
      <p:sp>
        <p:nvSpPr>
          <p:cNvPr id="30" name="Shape 25"/>
          <p:cNvSpPr/>
          <p:nvPr/>
        </p:nvSpPr>
        <p:spPr>
          <a:xfrm>
            <a:off x="7423071" y="4924068"/>
            <a:ext cx="6504265" cy="510064"/>
          </a:xfrm>
          <a:prstGeom prst="roundRect">
            <a:avLst>
              <a:gd name="adj" fmla="val 8625"/>
            </a:avLst>
          </a:prstGeom>
          <a:solidFill>
            <a:srgbClr val="D6F5EE"/>
          </a:solidFill>
          <a:ln/>
        </p:spPr>
      </p:sp>
      <p:pic>
        <p:nvPicPr>
          <p:cNvPr id="3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7628" y="5047774"/>
            <a:ext cx="255032" cy="255032"/>
          </a:xfrm>
          <a:prstGeom prst="rect">
            <a:avLst/>
          </a:prstGeom>
        </p:spPr>
      </p:pic>
      <p:sp>
        <p:nvSpPr>
          <p:cNvPr id="32" name="Text 26"/>
          <p:cNvSpPr/>
          <p:nvPr/>
        </p:nvSpPr>
        <p:spPr>
          <a:xfrm>
            <a:off x="7593092" y="5604153"/>
            <a:ext cx="2423874" cy="265628"/>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Vor- und Nachteile</a:t>
            </a:r>
            <a:endParaRPr lang="en-US" sz="1650" dirty="0"/>
          </a:p>
        </p:txBody>
      </p:sp>
      <p:sp>
        <p:nvSpPr>
          <p:cNvPr id="33" name="Text 27"/>
          <p:cNvSpPr/>
          <p:nvPr/>
        </p:nvSpPr>
        <p:spPr>
          <a:xfrm>
            <a:off x="7593092" y="5971699"/>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Professionellerer Auftritt als Kleingewerbe</a:t>
            </a:r>
            <a:endParaRPr lang="en-US" sz="1300" dirty="0"/>
          </a:p>
        </p:txBody>
      </p:sp>
      <p:sp>
        <p:nvSpPr>
          <p:cNvPr id="34" name="Text 28"/>
          <p:cNvSpPr/>
          <p:nvPr/>
        </p:nvSpPr>
        <p:spPr>
          <a:xfrm>
            <a:off x="7593092" y="6303050"/>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Bessere Verhandlungsposition bei Geschäftspartnern</a:t>
            </a:r>
            <a:endParaRPr lang="en-US" sz="1300" dirty="0"/>
          </a:p>
        </p:txBody>
      </p:sp>
      <p:sp>
        <p:nvSpPr>
          <p:cNvPr id="35" name="Text 29"/>
          <p:cNvSpPr/>
          <p:nvPr/>
        </p:nvSpPr>
        <p:spPr>
          <a:xfrm>
            <a:off x="7593092" y="6634401"/>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Freie Wahl des Firmennamens</a:t>
            </a:r>
            <a:endParaRPr lang="en-US" sz="1300" dirty="0"/>
          </a:p>
        </p:txBody>
      </p:sp>
      <p:sp>
        <p:nvSpPr>
          <p:cNvPr id="36" name="Text 30"/>
          <p:cNvSpPr/>
          <p:nvPr/>
        </p:nvSpPr>
        <p:spPr>
          <a:xfrm>
            <a:off x="7593092" y="6965752"/>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Persönliche Haftung ohne Begrenzung</a:t>
            </a:r>
            <a:endParaRPr lang="en-US" sz="1300" dirty="0"/>
          </a:p>
        </p:txBody>
      </p:sp>
      <p:sp>
        <p:nvSpPr>
          <p:cNvPr id="37" name="Text 31"/>
          <p:cNvSpPr/>
          <p:nvPr/>
        </p:nvSpPr>
        <p:spPr>
          <a:xfrm>
            <a:off x="7593092" y="7297103"/>
            <a:ext cx="6164223" cy="271939"/>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333F70"/>
                </a:solidFill>
                <a:latin typeface="Open Sans" pitchFamily="34" charset="0"/>
                <a:ea typeface="Open Sans" pitchFamily="34" charset="-122"/>
                <a:cs typeface="Open Sans" pitchFamily="34" charset="-120"/>
              </a:rPr>
              <a:t>−</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Höhere formale Anforderungen</a:t>
            </a:r>
            <a:endParaRPr lang="en-US" sz="1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68191" y="679847"/>
            <a:ext cx="6371392" cy="600194"/>
          </a:xfrm>
          <a:prstGeom prst="rect">
            <a:avLst/>
          </a:prstGeom>
          <a:noFill/>
          <a:ln/>
        </p:spPr>
        <p:txBody>
          <a:bodyPr wrap="none" lIns="0" tIns="0" rIns="0" bIns="0" rtlCol="0" anchor="t"/>
          <a:lstStyle/>
          <a:p>
            <a:pPr algn="l" indent="0" marL="0">
              <a:lnSpc>
                <a:spcPts val="4700"/>
              </a:lnSpc>
              <a:buNone/>
            </a:pPr>
            <a:r>
              <a:rPr lang="en-US" sz="3750" b="1" dirty="0">
                <a:solidFill>
                  <a:srgbClr val="333F70"/>
                </a:solidFill>
                <a:latin typeface="Unbounded Bold" pitchFamily="34" charset="0"/>
                <a:ea typeface="Unbounded Bold" pitchFamily="34" charset="-122"/>
                <a:cs typeface="Unbounded Bold" pitchFamily="34" charset="-120"/>
              </a:rPr>
              <a:t>Haftung im Überblick</a:t>
            </a:r>
            <a:endParaRPr lang="en-US" sz="3750" dirty="0"/>
          </a:p>
        </p:txBody>
      </p:sp>
      <p:sp>
        <p:nvSpPr>
          <p:cNvPr id="3" name="Text 1"/>
          <p:cNvSpPr/>
          <p:nvPr/>
        </p:nvSpPr>
        <p:spPr>
          <a:xfrm>
            <a:off x="768191" y="1664137"/>
            <a:ext cx="13094018" cy="614363"/>
          </a:xfrm>
          <a:prstGeom prst="rect">
            <a:avLst/>
          </a:prstGeom>
          <a:noFill/>
          <a:ln/>
        </p:spPr>
        <p:txBody>
          <a:bodyPr wrap="squar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Die Art der Haftung ist eines der wichtigsten Unterscheidungsmerkmale zwischen den Rechtsformen. Sie entscheidet darüber, wer im Ernstfall mit welchem Vermögen haftet.</a:t>
            </a:r>
            <a:endParaRPr lang="en-US" sz="1500" dirty="0"/>
          </a:p>
        </p:txBody>
      </p:sp>
      <p:sp>
        <p:nvSpPr>
          <p:cNvPr id="4" name="Shape 2"/>
          <p:cNvSpPr/>
          <p:nvPr/>
        </p:nvSpPr>
        <p:spPr>
          <a:xfrm>
            <a:off x="7303770" y="2494478"/>
            <a:ext cx="22860" cy="5055156"/>
          </a:xfrm>
          <a:prstGeom prst="roundRect">
            <a:avLst>
              <a:gd name="adj" fmla="val 352888"/>
            </a:avLst>
          </a:prstGeom>
          <a:solidFill>
            <a:srgbClr val="BCDBD4"/>
          </a:solidFill>
          <a:ln/>
        </p:spPr>
      </p:sp>
      <p:sp>
        <p:nvSpPr>
          <p:cNvPr id="5" name="Shape 3"/>
          <p:cNvSpPr/>
          <p:nvPr/>
        </p:nvSpPr>
        <p:spPr>
          <a:xfrm>
            <a:off x="745331" y="2494478"/>
            <a:ext cx="6547009" cy="1428988"/>
          </a:xfrm>
          <a:prstGeom prst="roundRect">
            <a:avLst>
              <a:gd name="adj" fmla="val 5645"/>
            </a:avLst>
          </a:prstGeom>
          <a:solidFill>
            <a:srgbClr val="D6F5EE"/>
          </a:solidFill>
          <a:ln w="7620">
            <a:solidFill>
              <a:srgbClr val="BCDBD4"/>
            </a:solidFill>
            <a:prstDash val="solid"/>
          </a:ln>
        </p:spPr>
      </p:sp>
      <p:sp>
        <p:nvSpPr>
          <p:cNvPr id="6" name="Text 4"/>
          <p:cNvSpPr/>
          <p:nvPr/>
        </p:nvSpPr>
        <p:spPr>
          <a:xfrm>
            <a:off x="1617702" y="2694146"/>
            <a:ext cx="5482590" cy="300157"/>
          </a:xfrm>
          <a:prstGeom prst="rect">
            <a:avLst/>
          </a:prstGeom>
          <a:noFill/>
          <a:ln/>
        </p:spPr>
        <p:txBody>
          <a:bodyPr wrap="none" lIns="0" tIns="0" rIns="0" bIns="0" rtlCol="0" anchor="t"/>
          <a:lstStyle/>
          <a:p>
            <a:pPr algn="r"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Unbeschränkte persönliche Haftung</a:t>
            </a:r>
            <a:endParaRPr lang="en-US" sz="1850" dirty="0"/>
          </a:p>
        </p:txBody>
      </p:sp>
      <p:sp>
        <p:nvSpPr>
          <p:cNvPr id="7" name="Text 5"/>
          <p:cNvSpPr/>
          <p:nvPr/>
        </p:nvSpPr>
        <p:spPr>
          <a:xfrm>
            <a:off x="944999" y="3109436"/>
            <a:ext cx="6155293" cy="614363"/>
          </a:xfrm>
          <a:prstGeom prst="rect">
            <a:avLst/>
          </a:prstGeom>
          <a:noFill/>
          <a:ln/>
        </p:spPr>
        <p:txBody>
          <a:bodyPr wrap="square" lIns="0" tIns="0" rIns="0" bIns="0" rtlCol="0" anchor="t"/>
          <a:lstStyle/>
          <a:p>
            <a:pPr algn="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Einzelunternehmen, GbR, OHG, e.K. und Komplementär in der KG haften mit ihrem gesamten Privatvermögen – ohne Begrenzung.</a:t>
            </a:r>
            <a:endParaRPr lang="en-US" sz="1500" dirty="0"/>
          </a:p>
        </p:txBody>
      </p:sp>
      <p:sp>
        <p:nvSpPr>
          <p:cNvPr id="8" name="Shape 6"/>
          <p:cNvSpPr/>
          <p:nvPr/>
        </p:nvSpPr>
        <p:spPr>
          <a:xfrm>
            <a:off x="7338060" y="4307562"/>
            <a:ext cx="6547009" cy="1428988"/>
          </a:xfrm>
          <a:prstGeom prst="rect">
            <a:avLst/>
          </a:prstGeom>
          <a:solidFill>
            <a:srgbClr val="D6F5EE"/>
          </a:solidFill>
          <a:ln w="7620">
            <a:solidFill>
              <a:srgbClr val="BCDBD4"/>
            </a:solidFill>
            <a:prstDash val="solid"/>
          </a:ln>
        </p:spPr>
      </p:sp>
      <p:sp>
        <p:nvSpPr>
          <p:cNvPr id="9" name="Text 7"/>
          <p:cNvSpPr/>
          <p:nvPr/>
        </p:nvSpPr>
        <p:spPr>
          <a:xfrm>
            <a:off x="7530108" y="4507230"/>
            <a:ext cx="3282672" cy="300157"/>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Beschränkte Haftung</a:t>
            </a:r>
            <a:endParaRPr lang="en-US" sz="1850" dirty="0"/>
          </a:p>
        </p:txBody>
      </p:sp>
      <p:sp>
        <p:nvSpPr>
          <p:cNvPr id="10" name="Text 8"/>
          <p:cNvSpPr/>
          <p:nvPr/>
        </p:nvSpPr>
        <p:spPr>
          <a:xfrm>
            <a:off x="7530108" y="4922520"/>
            <a:ext cx="6155293" cy="614363"/>
          </a:xfrm>
          <a:prstGeom prst="rect">
            <a:avLst/>
          </a:prstGeom>
          <a:noFill/>
          <a:ln/>
        </p:spPr>
        <p:txBody>
          <a:bodyPr wrap="squar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GmbH, UG, AG und e.G. haften nur mit dem Gesellschaftsvermögen. Das Privatvermögen der Gesellschafter bleibt geschützt.</a:t>
            </a:r>
            <a:endParaRPr lang="en-US" sz="1500" dirty="0"/>
          </a:p>
        </p:txBody>
      </p:sp>
      <p:sp>
        <p:nvSpPr>
          <p:cNvPr id="11" name="Shape 9"/>
          <p:cNvSpPr/>
          <p:nvPr/>
        </p:nvSpPr>
        <p:spPr>
          <a:xfrm>
            <a:off x="745331" y="6120646"/>
            <a:ext cx="6547009" cy="1428988"/>
          </a:xfrm>
          <a:prstGeom prst="roundRect">
            <a:avLst>
              <a:gd name="adj" fmla="val 5645"/>
            </a:avLst>
          </a:prstGeom>
          <a:solidFill>
            <a:srgbClr val="D6F5EE"/>
          </a:solidFill>
          <a:ln w="7620">
            <a:solidFill>
              <a:srgbClr val="BCDBD4"/>
            </a:solidFill>
            <a:prstDash val="solid"/>
          </a:ln>
        </p:spPr>
      </p:sp>
      <p:sp>
        <p:nvSpPr>
          <p:cNvPr id="12" name="Text 10"/>
          <p:cNvSpPr/>
          <p:nvPr/>
        </p:nvSpPr>
        <p:spPr>
          <a:xfrm>
            <a:off x="4125992" y="6320314"/>
            <a:ext cx="2974300" cy="300157"/>
          </a:xfrm>
          <a:prstGeom prst="rect">
            <a:avLst/>
          </a:prstGeom>
          <a:noFill/>
          <a:ln/>
        </p:spPr>
        <p:txBody>
          <a:bodyPr wrap="none" lIns="0" tIns="0" rIns="0" bIns="0" rtlCol="0" anchor="t"/>
          <a:lstStyle/>
          <a:p>
            <a:pPr algn="r"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Gemischte Haftung</a:t>
            </a:r>
            <a:endParaRPr lang="en-US" sz="1850" dirty="0"/>
          </a:p>
        </p:txBody>
      </p:sp>
      <p:sp>
        <p:nvSpPr>
          <p:cNvPr id="13" name="Text 11"/>
          <p:cNvSpPr/>
          <p:nvPr/>
        </p:nvSpPr>
        <p:spPr>
          <a:xfrm>
            <a:off x="944999" y="6735604"/>
            <a:ext cx="6155293" cy="614363"/>
          </a:xfrm>
          <a:prstGeom prst="rect">
            <a:avLst/>
          </a:prstGeom>
          <a:noFill/>
          <a:ln/>
        </p:spPr>
        <p:txBody>
          <a:bodyPr wrap="square" lIns="0" tIns="0" rIns="0" bIns="0" rtlCol="0" anchor="t"/>
          <a:lstStyle/>
          <a:p>
            <a:pPr algn="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Bei der KG haftet der Komplementär unbeschränkt, während Kommanditisten nur bis zur Höhe ihrer Einlage haften.</a:t>
            </a: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992511"/>
            <a:ext cx="10833616"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Kapitalanforderungen im Vergleich</a:t>
            </a:r>
            <a:endParaRPr lang="en-US" sz="3900" dirty="0"/>
          </a:p>
        </p:txBody>
      </p:sp>
      <p:sp>
        <p:nvSpPr>
          <p:cNvPr id="3" name="Text 1"/>
          <p:cNvSpPr/>
          <p:nvPr/>
        </p:nvSpPr>
        <p:spPr>
          <a:xfrm>
            <a:off x="793790" y="300942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Je nach Rechtsform gibt es unterschiedliche Anforderungen an das Mindestkapital bei der Gründung.</a:t>
            </a:r>
            <a:endParaRPr lang="en-US" sz="1550" dirty="0"/>
          </a:p>
        </p:txBody>
      </p:sp>
      <p:sp>
        <p:nvSpPr>
          <p:cNvPr id="4" name="Text 2"/>
          <p:cNvSpPr/>
          <p:nvPr/>
        </p:nvSpPr>
        <p:spPr>
          <a:xfrm>
            <a:off x="793790" y="3649385"/>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333F70"/>
                </a:solidFill>
                <a:latin typeface="Unbounded Bold" pitchFamily="34" charset="0"/>
                <a:ea typeface="Unbounded Bold" pitchFamily="34" charset="-122"/>
                <a:cs typeface="Unbounded Bold" pitchFamily="34" charset="-120"/>
              </a:rPr>
              <a:t>0€</a:t>
            </a:r>
            <a:endParaRPr lang="en-US" sz="5150" dirty="0"/>
          </a:p>
        </p:txBody>
      </p:sp>
      <p:sp>
        <p:nvSpPr>
          <p:cNvPr id="5" name="Text 3"/>
          <p:cNvSpPr/>
          <p:nvPr/>
        </p:nvSpPr>
        <p:spPr>
          <a:xfrm>
            <a:off x="793790" y="4552355"/>
            <a:ext cx="3074670" cy="620316"/>
          </a:xfrm>
          <a:prstGeom prst="rect">
            <a:avLst/>
          </a:prstGeom>
          <a:noFill/>
          <a:ln/>
        </p:spPr>
        <p:txBody>
          <a:bodyPr wrap="square" lIns="0" tIns="0" rIns="0" bIns="0" rtlCol="0" anchor="t"/>
          <a:lstStyle/>
          <a:p>
            <a:pPr algn="ctr"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Einzelunternehmen, GbR, OHG, KG, e.K.</a:t>
            </a:r>
            <a:endParaRPr lang="en-US" sz="1950" dirty="0"/>
          </a:p>
        </p:txBody>
      </p:sp>
      <p:sp>
        <p:nvSpPr>
          <p:cNvPr id="6" name="Text 4"/>
          <p:cNvSpPr/>
          <p:nvPr/>
        </p:nvSpPr>
        <p:spPr>
          <a:xfrm>
            <a:off x="793790" y="5291733"/>
            <a:ext cx="3074670" cy="635079"/>
          </a:xfrm>
          <a:prstGeom prst="rect">
            <a:avLst/>
          </a:prstGeom>
          <a:noFill/>
          <a:ln/>
        </p:spPr>
        <p:txBody>
          <a:bodyPr wrap="square" lIns="0" tIns="0" rIns="0" bIns="0" rtlCol="0" anchor="t"/>
          <a:lstStyle/>
          <a:p>
            <a:pPr algn="ctr" indent="0" marL="0">
              <a:lnSpc>
                <a:spcPts val="2500"/>
              </a:lnSpc>
              <a:buNone/>
            </a:pPr>
            <a:r>
              <a:rPr lang="en-US" sz="1550" dirty="0">
                <a:solidFill>
                  <a:srgbClr val="333F70"/>
                </a:solidFill>
                <a:latin typeface="Open Sans" pitchFamily="34" charset="0"/>
                <a:ea typeface="Open Sans" pitchFamily="34" charset="-122"/>
                <a:cs typeface="Open Sans" pitchFamily="34" charset="-120"/>
              </a:rPr>
              <a:t>Keine gesetzliche Mindestkapitalanforderung</a:t>
            </a:r>
            <a:endParaRPr lang="en-US" sz="1550" dirty="0"/>
          </a:p>
        </p:txBody>
      </p:sp>
      <p:sp>
        <p:nvSpPr>
          <p:cNvPr id="7" name="Text 5"/>
          <p:cNvSpPr/>
          <p:nvPr/>
        </p:nvSpPr>
        <p:spPr>
          <a:xfrm>
            <a:off x="4116467" y="3649385"/>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333F70"/>
                </a:solidFill>
                <a:latin typeface="Unbounded Bold" pitchFamily="34" charset="0"/>
                <a:ea typeface="Unbounded Bold" pitchFamily="34" charset="-122"/>
                <a:cs typeface="Unbounded Bold" pitchFamily="34" charset="-120"/>
              </a:rPr>
              <a:t>1€</a:t>
            </a:r>
            <a:endParaRPr lang="en-US" sz="5150" dirty="0"/>
          </a:p>
        </p:txBody>
      </p:sp>
      <p:sp>
        <p:nvSpPr>
          <p:cNvPr id="8" name="Text 6"/>
          <p:cNvSpPr/>
          <p:nvPr/>
        </p:nvSpPr>
        <p:spPr>
          <a:xfrm>
            <a:off x="4116467" y="4552355"/>
            <a:ext cx="3074670" cy="930473"/>
          </a:xfrm>
          <a:prstGeom prst="rect">
            <a:avLst/>
          </a:prstGeom>
          <a:noFill/>
          <a:ln/>
        </p:spPr>
        <p:txBody>
          <a:bodyPr wrap="square" lIns="0" tIns="0" rIns="0" bIns="0" rtlCol="0" anchor="t"/>
          <a:lstStyle/>
          <a:p>
            <a:pPr algn="ctr"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UG (haftungsbeschränkt)</a:t>
            </a:r>
            <a:endParaRPr lang="en-US" sz="1950" dirty="0"/>
          </a:p>
        </p:txBody>
      </p:sp>
      <p:sp>
        <p:nvSpPr>
          <p:cNvPr id="9" name="Text 7"/>
          <p:cNvSpPr/>
          <p:nvPr/>
        </p:nvSpPr>
        <p:spPr>
          <a:xfrm>
            <a:off x="4116467" y="5601891"/>
            <a:ext cx="3074670" cy="635079"/>
          </a:xfrm>
          <a:prstGeom prst="rect">
            <a:avLst/>
          </a:prstGeom>
          <a:noFill/>
          <a:ln/>
        </p:spPr>
        <p:txBody>
          <a:bodyPr wrap="square" lIns="0" tIns="0" rIns="0" bIns="0" rtlCol="0" anchor="t"/>
          <a:lstStyle/>
          <a:p>
            <a:pPr algn="ctr" indent="0" marL="0">
              <a:lnSpc>
                <a:spcPts val="2500"/>
              </a:lnSpc>
              <a:buNone/>
            </a:pPr>
            <a:r>
              <a:rPr lang="en-US" sz="1550" dirty="0">
                <a:solidFill>
                  <a:srgbClr val="333F70"/>
                </a:solidFill>
                <a:latin typeface="Open Sans" pitchFamily="34" charset="0"/>
                <a:ea typeface="Open Sans" pitchFamily="34" charset="-122"/>
                <a:cs typeface="Open Sans" pitchFamily="34" charset="-120"/>
              </a:rPr>
              <a:t>Bereits ab 1 Euro Stammkapital gründbar, mit Ansparpflicht</a:t>
            </a:r>
            <a:endParaRPr lang="en-US" sz="1550" dirty="0"/>
          </a:p>
        </p:txBody>
      </p:sp>
      <p:sp>
        <p:nvSpPr>
          <p:cNvPr id="10" name="Text 8"/>
          <p:cNvSpPr/>
          <p:nvPr/>
        </p:nvSpPr>
        <p:spPr>
          <a:xfrm>
            <a:off x="7439144" y="3649385"/>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333F70"/>
                </a:solidFill>
                <a:latin typeface="Unbounded Bold" pitchFamily="34" charset="0"/>
                <a:ea typeface="Unbounded Bold" pitchFamily="34" charset="-122"/>
                <a:cs typeface="Unbounded Bold" pitchFamily="34" charset="-120"/>
              </a:rPr>
              <a:t>25K€</a:t>
            </a:r>
            <a:endParaRPr lang="en-US" sz="5150" dirty="0"/>
          </a:p>
        </p:txBody>
      </p:sp>
      <p:sp>
        <p:nvSpPr>
          <p:cNvPr id="11" name="Text 9"/>
          <p:cNvSpPr/>
          <p:nvPr/>
        </p:nvSpPr>
        <p:spPr>
          <a:xfrm>
            <a:off x="7735967" y="4552355"/>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GmbH</a:t>
            </a:r>
            <a:endParaRPr lang="en-US" sz="1950" dirty="0"/>
          </a:p>
        </p:txBody>
      </p:sp>
      <p:sp>
        <p:nvSpPr>
          <p:cNvPr id="12" name="Text 10"/>
          <p:cNvSpPr/>
          <p:nvPr/>
        </p:nvSpPr>
        <p:spPr>
          <a:xfrm>
            <a:off x="7439144" y="4981575"/>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333F70"/>
                </a:solidFill>
                <a:latin typeface="Open Sans" pitchFamily="34" charset="0"/>
                <a:ea typeface="Open Sans" pitchFamily="34" charset="-122"/>
                <a:cs typeface="Open Sans" pitchFamily="34" charset="-120"/>
              </a:rPr>
              <a:t>Mindestens 25.000 Euro Stammkapital, davon 12.500 Euro bei Gründung</a:t>
            </a:r>
            <a:endParaRPr lang="en-US" sz="1550" dirty="0"/>
          </a:p>
        </p:txBody>
      </p:sp>
      <p:sp>
        <p:nvSpPr>
          <p:cNvPr id="13" name="Text 11"/>
          <p:cNvSpPr/>
          <p:nvPr/>
        </p:nvSpPr>
        <p:spPr>
          <a:xfrm>
            <a:off x="10761821" y="3649385"/>
            <a:ext cx="3074789" cy="654963"/>
          </a:xfrm>
          <a:prstGeom prst="rect">
            <a:avLst/>
          </a:prstGeom>
          <a:noFill/>
          <a:ln/>
        </p:spPr>
        <p:txBody>
          <a:bodyPr wrap="none" lIns="0" tIns="0" rIns="0" bIns="0" rtlCol="0" anchor="t"/>
          <a:lstStyle/>
          <a:p>
            <a:pPr algn="ctr" indent="0" marL="0">
              <a:lnSpc>
                <a:spcPts val="5150"/>
              </a:lnSpc>
              <a:buNone/>
            </a:pPr>
            <a:r>
              <a:rPr lang="en-US" sz="5150" b="1" dirty="0">
                <a:solidFill>
                  <a:srgbClr val="333F70"/>
                </a:solidFill>
                <a:latin typeface="Unbounded Bold" pitchFamily="34" charset="0"/>
                <a:ea typeface="Unbounded Bold" pitchFamily="34" charset="-122"/>
                <a:cs typeface="Unbounded Bold" pitchFamily="34" charset="-120"/>
              </a:rPr>
              <a:t>50K€</a:t>
            </a:r>
            <a:endParaRPr lang="en-US" sz="5150" dirty="0"/>
          </a:p>
        </p:txBody>
      </p:sp>
      <p:sp>
        <p:nvSpPr>
          <p:cNvPr id="14" name="Text 12"/>
          <p:cNvSpPr/>
          <p:nvPr/>
        </p:nvSpPr>
        <p:spPr>
          <a:xfrm>
            <a:off x="11058763" y="4552355"/>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AG</a:t>
            </a:r>
            <a:endParaRPr lang="en-US" sz="1950" dirty="0"/>
          </a:p>
        </p:txBody>
      </p:sp>
      <p:sp>
        <p:nvSpPr>
          <p:cNvPr id="15" name="Text 13"/>
          <p:cNvSpPr/>
          <p:nvPr/>
        </p:nvSpPr>
        <p:spPr>
          <a:xfrm>
            <a:off x="10761821" y="4981575"/>
            <a:ext cx="3074789" cy="635079"/>
          </a:xfrm>
          <a:prstGeom prst="rect">
            <a:avLst/>
          </a:prstGeom>
          <a:noFill/>
          <a:ln/>
        </p:spPr>
        <p:txBody>
          <a:bodyPr wrap="square" lIns="0" tIns="0" rIns="0" bIns="0" rtlCol="0" anchor="t"/>
          <a:lstStyle/>
          <a:p>
            <a:pPr algn="ctr" indent="0" marL="0">
              <a:lnSpc>
                <a:spcPts val="2500"/>
              </a:lnSpc>
              <a:buNone/>
            </a:pPr>
            <a:r>
              <a:rPr lang="en-US" sz="1550" dirty="0">
                <a:solidFill>
                  <a:srgbClr val="333F70"/>
                </a:solidFill>
                <a:latin typeface="Open Sans" pitchFamily="34" charset="0"/>
                <a:ea typeface="Open Sans" pitchFamily="34" charset="-122"/>
                <a:cs typeface="Open Sans" pitchFamily="34" charset="-120"/>
              </a:rPr>
              <a:t>Mindestens 50.000 Euro Grundkapital erforderlich</a:t>
            </a: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0690" y="783312"/>
            <a:ext cx="7622619" cy="1188720"/>
          </a:xfrm>
          <a:prstGeom prst="rect">
            <a:avLst/>
          </a:prstGeom>
          <a:noFill/>
          <a:ln/>
        </p:spPr>
        <p:txBody>
          <a:bodyPr wrap="square" lIns="0" tIns="0" rIns="0" bIns="0" rtlCol="0" anchor="t"/>
          <a:lstStyle/>
          <a:p>
            <a:pPr algn="l" indent="0" marL="0">
              <a:lnSpc>
                <a:spcPts val="4650"/>
              </a:lnSpc>
              <a:buNone/>
            </a:pPr>
            <a:r>
              <a:rPr lang="en-US" sz="3700" b="1" dirty="0">
                <a:solidFill>
                  <a:srgbClr val="333F70"/>
                </a:solidFill>
                <a:latin typeface="Unbounded Bold" pitchFamily="34" charset="0"/>
                <a:ea typeface="Unbounded Bold" pitchFamily="34" charset="-122"/>
                <a:cs typeface="Unbounded Bold" pitchFamily="34" charset="-120"/>
              </a:rPr>
              <a:t>Gründungsaufwand und Formalitäten</a:t>
            </a:r>
            <a:endParaRPr lang="en-US" sz="3700" dirty="0"/>
          </a:p>
        </p:txBody>
      </p:sp>
      <p:sp>
        <p:nvSpPr>
          <p:cNvPr id="4" name="Text 1"/>
          <p:cNvSpPr/>
          <p:nvPr/>
        </p:nvSpPr>
        <p:spPr>
          <a:xfrm>
            <a:off x="760690" y="2257306"/>
            <a:ext cx="7622619" cy="912614"/>
          </a:xfrm>
          <a:prstGeom prst="rect">
            <a:avLst/>
          </a:prstGeom>
          <a:noFill/>
          <a:ln/>
        </p:spPr>
        <p:txBody>
          <a:bodyPr wrap="squar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Der Aufwand für die Gründung variiert stark zwischen den Rechtsformen. Während manche mit einer einfachen Gewerbeanmeldung starten können, erfordern andere notarielle Verträge und aufwendige Eintragungen.</a:t>
            </a:r>
            <a:endParaRPr lang="en-US" sz="1450" dirty="0"/>
          </a:p>
        </p:txBody>
      </p:sp>
      <p:pic>
        <p:nvPicPr>
          <p:cNvPr id="5" name="Image 1" descr="preencoded.png">    </p:cNvPr>
          <p:cNvPicPr>
            <a:picLocks noChangeAspect="1"/>
          </p:cNvPicPr>
          <p:nvPr/>
        </p:nvPicPr>
        <p:blipFill>
          <a:blip r:embed="rId2"/>
          <a:stretch>
            <a:fillRect/>
          </a:stretch>
        </p:blipFill>
        <p:spPr>
          <a:xfrm>
            <a:off x="760690" y="3383875"/>
            <a:ext cx="570548" cy="1143000"/>
          </a:xfrm>
          <a:prstGeom prst="rect">
            <a:avLst/>
          </a:prstGeom>
        </p:spPr>
      </p:pic>
      <p:sp>
        <p:nvSpPr>
          <p:cNvPr id="6" name="Text 2"/>
          <p:cNvSpPr/>
          <p:nvPr/>
        </p:nvSpPr>
        <p:spPr>
          <a:xfrm>
            <a:off x="1521381" y="3574018"/>
            <a:ext cx="2377440"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Niedrig</a:t>
            </a:r>
            <a:endParaRPr lang="en-US" sz="1850" dirty="0"/>
          </a:p>
        </p:txBody>
      </p:sp>
      <p:sp>
        <p:nvSpPr>
          <p:cNvPr id="7" name="Text 3"/>
          <p:cNvSpPr/>
          <p:nvPr/>
        </p:nvSpPr>
        <p:spPr>
          <a:xfrm>
            <a:off x="1521381" y="3985260"/>
            <a:ext cx="6861929" cy="304205"/>
          </a:xfrm>
          <a:prstGeom prst="rect">
            <a:avLst/>
          </a:prstGeom>
          <a:noFill/>
          <a:ln/>
        </p:spPr>
        <p:txBody>
          <a:bodyPr wrap="non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Einzelunternehmen, GbR – schnell und unkompliziert mit geringen Kosten</a:t>
            </a:r>
            <a:endParaRPr lang="en-US" sz="1450" dirty="0"/>
          </a:p>
        </p:txBody>
      </p:sp>
      <p:pic>
        <p:nvPicPr>
          <p:cNvPr id="8" name="Image 2" descr="preencoded.png">    </p:cNvPr>
          <p:cNvPicPr>
            <a:picLocks noChangeAspect="1"/>
          </p:cNvPicPr>
          <p:nvPr/>
        </p:nvPicPr>
        <p:blipFill>
          <a:blip r:embed="rId3"/>
          <a:stretch>
            <a:fillRect/>
          </a:stretch>
        </p:blipFill>
        <p:spPr>
          <a:xfrm>
            <a:off x="1045964" y="4715113"/>
            <a:ext cx="570548" cy="1143000"/>
          </a:xfrm>
          <a:prstGeom prst="rect">
            <a:avLst/>
          </a:prstGeom>
        </p:spPr>
      </p:pic>
      <p:sp>
        <p:nvSpPr>
          <p:cNvPr id="9" name="Text 4"/>
          <p:cNvSpPr/>
          <p:nvPr/>
        </p:nvSpPr>
        <p:spPr>
          <a:xfrm>
            <a:off x="1806654" y="4905256"/>
            <a:ext cx="2377440"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Mittel</a:t>
            </a:r>
            <a:endParaRPr lang="en-US" sz="1850" dirty="0"/>
          </a:p>
        </p:txBody>
      </p:sp>
      <p:sp>
        <p:nvSpPr>
          <p:cNvPr id="10" name="Text 5"/>
          <p:cNvSpPr/>
          <p:nvPr/>
        </p:nvSpPr>
        <p:spPr>
          <a:xfrm>
            <a:off x="1806654" y="5316498"/>
            <a:ext cx="6576655" cy="304205"/>
          </a:xfrm>
          <a:prstGeom prst="rect">
            <a:avLst/>
          </a:prstGeom>
          <a:noFill/>
          <a:ln/>
        </p:spPr>
        <p:txBody>
          <a:bodyPr wrap="non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OHG, KG, e.K. – Handelsregistereintrag und notarielle Beurkundung nötig</a:t>
            </a:r>
            <a:endParaRPr lang="en-US" sz="1450" dirty="0"/>
          </a:p>
        </p:txBody>
      </p:sp>
      <p:pic>
        <p:nvPicPr>
          <p:cNvPr id="11" name="Image 3" descr="preencoded.png">    </p:cNvPr>
          <p:cNvPicPr>
            <a:picLocks noChangeAspect="1"/>
          </p:cNvPicPr>
          <p:nvPr/>
        </p:nvPicPr>
        <p:blipFill>
          <a:blip r:embed="rId4"/>
          <a:stretch>
            <a:fillRect/>
          </a:stretch>
        </p:blipFill>
        <p:spPr>
          <a:xfrm>
            <a:off x="1331238" y="6046351"/>
            <a:ext cx="570548" cy="1143000"/>
          </a:xfrm>
          <a:prstGeom prst="rect">
            <a:avLst/>
          </a:prstGeom>
        </p:spPr>
      </p:pic>
      <p:sp>
        <p:nvSpPr>
          <p:cNvPr id="12" name="Text 6"/>
          <p:cNvSpPr/>
          <p:nvPr/>
        </p:nvSpPr>
        <p:spPr>
          <a:xfrm>
            <a:off x="2091928" y="6236494"/>
            <a:ext cx="2377440" cy="297180"/>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Hoch</a:t>
            </a:r>
            <a:endParaRPr lang="en-US" sz="1850" dirty="0"/>
          </a:p>
        </p:txBody>
      </p:sp>
      <p:sp>
        <p:nvSpPr>
          <p:cNvPr id="13" name="Text 7"/>
          <p:cNvSpPr/>
          <p:nvPr/>
        </p:nvSpPr>
        <p:spPr>
          <a:xfrm>
            <a:off x="2091928" y="6647736"/>
            <a:ext cx="6291382" cy="608409"/>
          </a:xfrm>
          <a:prstGeom prst="rect">
            <a:avLst/>
          </a:prstGeom>
          <a:noFill/>
          <a:ln/>
        </p:spPr>
        <p:txBody>
          <a:bodyPr wrap="squar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GmbH, UG, AG, e.G. – umfangreiche Formalitäten, Notarkosten und Prüfpflichten</a:t>
            </a:r>
            <a:endParaRPr lang="en-US" sz="14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2015133"/>
            <a:ext cx="11380827"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Entscheidungsfindung und Kontrolle</a:t>
            </a:r>
            <a:endParaRPr lang="en-US" sz="3900" dirty="0"/>
          </a:p>
        </p:txBody>
      </p:sp>
      <p:sp>
        <p:nvSpPr>
          <p:cNvPr id="3" name="Text 1"/>
          <p:cNvSpPr/>
          <p:nvPr/>
        </p:nvSpPr>
        <p:spPr>
          <a:xfrm>
            <a:off x="793790" y="3032046"/>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Wie Entscheidungen getroffen werden und wer die Kontrolle hat, unterscheidet sich grundlegend zwischen den Rechtsformen.</a:t>
            </a:r>
            <a:endParaRPr lang="en-US" sz="1550" dirty="0"/>
          </a:p>
        </p:txBody>
      </p:sp>
      <p:sp>
        <p:nvSpPr>
          <p:cNvPr id="4" name="Text 2"/>
          <p:cNvSpPr/>
          <p:nvPr/>
        </p:nvSpPr>
        <p:spPr>
          <a:xfrm>
            <a:off x="793790" y="3771186"/>
            <a:ext cx="3817620"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Personengesellschaften</a:t>
            </a:r>
            <a:endParaRPr lang="en-US" sz="1950" dirty="0"/>
          </a:p>
        </p:txBody>
      </p:sp>
      <p:sp>
        <p:nvSpPr>
          <p:cNvPr id="5" name="Text 3"/>
          <p:cNvSpPr/>
          <p:nvPr/>
        </p:nvSpPr>
        <p:spPr>
          <a:xfrm>
            <a:off x="793790" y="427970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Alle Gesellschafter sind gleichberechtigt</a:t>
            </a:r>
            <a:endParaRPr lang="en-US" sz="1550" dirty="0"/>
          </a:p>
        </p:txBody>
      </p:sp>
      <p:sp>
        <p:nvSpPr>
          <p:cNvPr id="6" name="Text 4"/>
          <p:cNvSpPr/>
          <p:nvPr/>
        </p:nvSpPr>
        <p:spPr>
          <a:xfrm>
            <a:off x="793790" y="4666655"/>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Entscheidungen gemeinsam oder durch Mehrheit</a:t>
            </a:r>
            <a:endParaRPr lang="en-US" sz="1550" dirty="0"/>
          </a:p>
        </p:txBody>
      </p:sp>
      <p:sp>
        <p:nvSpPr>
          <p:cNvPr id="7" name="Text 5"/>
          <p:cNvSpPr/>
          <p:nvPr/>
        </p:nvSpPr>
        <p:spPr>
          <a:xfrm>
            <a:off x="793790" y="505360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Gesellschaftsvertrag regelt Details</a:t>
            </a:r>
            <a:endParaRPr lang="en-US" sz="1550" dirty="0"/>
          </a:p>
        </p:txBody>
      </p:sp>
      <p:sp>
        <p:nvSpPr>
          <p:cNvPr id="8" name="Text 6"/>
          <p:cNvSpPr/>
          <p:nvPr/>
        </p:nvSpPr>
        <p:spPr>
          <a:xfrm>
            <a:off x="793790" y="544056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Direkte Einflussnahme aller Partner</a:t>
            </a:r>
            <a:endParaRPr lang="en-US" sz="1550" dirty="0"/>
          </a:p>
        </p:txBody>
      </p:sp>
      <p:sp>
        <p:nvSpPr>
          <p:cNvPr id="9" name="Text 7"/>
          <p:cNvSpPr/>
          <p:nvPr/>
        </p:nvSpPr>
        <p:spPr>
          <a:xfrm>
            <a:off x="793790" y="582751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Schnelle Entscheidungen möglich</a:t>
            </a:r>
            <a:endParaRPr lang="en-US" sz="1550" dirty="0"/>
          </a:p>
        </p:txBody>
      </p:sp>
      <p:sp>
        <p:nvSpPr>
          <p:cNvPr id="10" name="Text 8"/>
          <p:cNvSpPr/>
          <p:nvPr/>
        </p:nvSpPr>
        <p:spPr>
          <a:xfrm>
            <a:off x="7564874" y="3771186"/>
            <a:ext cx="3469958"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Kapitalgesellschaften</a:t>
            </a:r>
            <a:endParaRPr lang="en-US" sz="1950" dirty="0"/>
          </a:p>
        </p:txBody>
      </p:sp>
      <p:sp>
        <p:nvSpPr>
          <p:cNvPr id="11" name="Text 9"/>
          <p:cNvSpPr/>
          <p:nvPr/>
        </p:nvSpPr>
        <p:spPr>
          <a:xfrm>
            <a:off x="7564874" y="427970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Trennung von Eigentum und Geschäftsführung</a:t>
            </a:r>
            <a:endParaRPr lang="en-US" sz="1550" dirty="0"/>
          </a:p>
        </p:txBody>
      </p:sp>
      <p:sp>
        <p:nvSpPr>
          <p:cNvPr id="12" name="Text 10"/>
          <p:cNvSpPr/>
          <p:nvPr/>
        </p:nvSpPr>
        <p:spPr>
          <a:xfrm>
            <a:off x="7564874" y="4666655"/>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Geschäftsführer oder Vorstand führen operative Geschäfte</a:t>
            </a:r>
            <a:endParaRPr lang="en-US" sz="1550" dirty="0"/>
          </a:p>
        </p:txBody>
      </p:sp>
      <p:sp>
        <p:nvSpPr>
          <p:cNvPr id="13" name="Text 11"/>
          <p:cNvSpPr/>
          <p:nvPr/>
        </p:nvSpPr>
        <p:spPr>
          <a:xfrm>
            <a:off x="7564874" y="505360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Gesellschafter entscheiden über Grundsatzfragen</a:t>
            </a:r>
            <a:endParaRPr lang="en-US" sz="1550" dirty="0"/>
          </a:p>
        </p:txBody>
      </p:sp>
      <p:sp>
        <p:nvSpPr>
          <p:cNvPr id="14" name="Text 12"/>
          <p:cNvSpPr/>
          <p:nvPr/>
        </p:nvSpPr>
        <p:spPr>
          <a:xfrm>
            <a:off x="7564874" y="544056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Kontrollgremien (Aufsichtsrat) überwachen</a:t>
            </a:r>
            <a:endParaRPr lang="en-US" sz="1550" dirty="0"/>
          </a:p>
        </p:txBody>
      </p:sp>
      <p:sp>
        <p:nvSpPr>
          <p:cNvPr id="15" name="Text 13"/>
          <p:cNvSpPr/>
          <p:nvPr/>
        </p:nvSpPr>
        <p:spPr>
          <a:xfrm>
            <a:off x="7564874" y="582751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Formalere Entscheidungsprozesse</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1659731"/>
            <a:ext cx="9009340"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Steuern: Ein wichtiger Faktor</a:t>
            </a:r>
            <a:endParaRPr lang="en-US" sz="3900" dirty="0"/>
          </a:p>
        </p:txBody>
      </p:sp>
      <p:sp>
        <p:nvSpPr>
          <p:cNvPr id="3" name="Text 1"/>
          <p:cNvSpPr/>
          <p:nvPr/>
        </p:nvSpPr>
        <p:spPr>
          <a:xfrm>
            <a:off x="793790" y="267664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Die steuerliche Behandlung unterscheidet sich erheblich zwischen Personen- und Kapitalgesellschaften und kann die Rentabilität stark beeinflussen.</a:t>
            </a:r>
            <a:endParaRPr lang="en-US" sz="1550" dirty="0"/>
          </a:p>
        </p:txBody>
      </p:sp>
      <p:sp>
        <p:nvSpPr>
          <p:cNvPr id="4" name="Shape 2"/>
          <p:cNvSpPr/>
          <p:nvPr/>
        </p:nvSpPr>
        <p:spPr>
          <a:xfrm>
            <a:off x="793790" y="3534966"/>
            <a:ext cx="6422231" cy="3034784"/>
          </a:xfrm>
          <a:prstGeom prst="roundRect">
            <a:avLst>
              <a:gd name="adj" fmla="val 2747"/>
            </a:avLst>
          </a:prstGeom>
          <a:solidFill>
            <a:srgbClr val="FFFFFF"/>
          </a:solidFill>
          <a:ln w="22860">
            <a:solidFill>
              <a:srgbClr val="BCDBD4"/>
            </a:solidFill>
            <a:prstDash val="solid"/>
          </a:ln>
        </p:spPr>
      </p:sp>
      <p:sp>
        <p:nvSpPr>
          <p:cNvPr id="5" name="Text 3"/>
          <p:cNvSpPr/>
          <p:nvPr/>
        </p:nvSpPr>
        <p:spPr>
          <a:xfrm>
            <a:off x="1015008" y="3756184"/>
            <a:ext cx="3817620"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Personengesellschaften</a:t>
            </a:r>
            <a:endParaRPr lang="en-US" sz="1950" dirty="0"/>
          </a:p>
        </p:txBody>
      </p:sp>
      <p:sp>
        <p:nvSpPr>
          <p:cNvPr id="6" name="Text 4"/>
          <p:cNvSpPr/>
          <p:nvPr/>
        </p:nvSpPr>
        <p:spPr>
          <a:xfrm>
            <a:off x="1015008" y="4185404"/>
            <a:ext cx="5979795" cy="952619"/>
          </a:xfrm>
          <a:prstGeom prst="rect">
            <a:avLst/>
          </a:prstGeom>
          <a:noFill/>
          <a:ln/>
        </p:spPr>
        <p:txBody>
          <a:bodyPr wrap="square" lIns="0" tIns="0" rIns="0" bIns="0" rtlCol="0" anchor="t"/>
          <a:lstStyle/>
          <a:p>
            <a:pPr algn="l" indent="0" marL="0">
              <a:lnSpc>
                <a:spcPts val="2500"/>
              </a:lnSpc>
              <a:buNone/>
            </a:pPr>
            <a:r>
              <a:rPr lang="en-US" sz="1550" b="1" dirty="0">
                <a:solidFill>
                  <a:srgbClr val="333F70"/>
                </a:solidFill>
                <a:latin typeface="Open Sans" pitchFamily="34" charset="0"/>
                <a:ea typeface="Open Sans" pitchFamily="34" charset="-122"/>
                <a:cs typeface="Open Sans" pitchFamily="34" charset="-120"/>
              </a:rPr>
              <a:t>Transparenzprinzip:</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Gewinne werden direkt den Gesellschaftern zugerechnet und mit deren persönlichem Einkommensteuersatz versteuert.</a:t>
            </a:r>
            <a:endParaRPr lang="en-US" sz="1550" dirty="0"/>
          </a:p>
        </p:txBody>
      </p:sp>
      <p:sp>
        <p:nvSpPr>
          <p:cNvPr id="7" name="Text 5"/>
          <p:cNvSpPr/>
          <p:nvPr/>
        </p:nvSpPr>
        <p:spPr>
          <a:xfrm>
            <a:off x="1015008" y="5257086"/>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Einkommensteuer auf Gewinnanteile</a:t>
            </a:r>
            <a:endParaRPr lang="en-US" sz="1550" dirty="0"/>
          </a:p>
        </p:txBody>
      </p:sp>
      <p:sp>
        <p:nvSpPr>
          <p:cNvPr id="8" name="Text 6"/>
          <p:cNvSpPr/>
          <p:nvPr/>
        </p:nvSpPr>
        <p:spPr>
          <a:xfrm>
            <a:off x="1015008" y="56440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Gewerbesteuer (teilweise anrechenbar)</a:t>
            </a:r>
            <a:endParaRPr lang="en-US" sz="1550" dirty="0"/>
          </a:p>
        </p:txBody>
      </p:sp>
      <p:sp>
        <p:nvSpPr>
          <p:cNvPr id="9" name="Text 7"/>
          <p:cNvSpPr/>
          <p:nvPr/>
        </p:nvSpPr>
        <p:spPr>
          <a:xfrm>
            <a:off x="1015008" y="6030992"/>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Keine Doppelbesteuerung</a:t>
            </a:r>
            <a:endParaRPr lang="en-US" sz="1550" dirty="0"/>
          </a:p>
        </p:txBody>
      </p:sp>
      <p:sp>
        <p:nvSpPr>
          <p:cNvPr id="10" name="Shape 8"/>
          <p:cNvSpPr/>
          <p:nvPr/>
        </p:nvSpPr>
        <p:spPr>
          <a:xfrm>
            <a:off x="7414379" y="3534966"/>
            <a:ext cx="6422231" cy="3034784"/>
          </a:xfrm>
          <a:prstGeom prst="roundRect">
            <a:avLst>
              <a:gd name="adj" fmla="val 2747"/>
            </a:avLst>
          </a:prstGeom>
          <a:solidFill>
            <a:srgbClr val="FFFFFF"/>
          </a:solidFill>
          <a:ln w="22860">
            <a:solidFill>
              <a:srgbClr val="BCDBD4"/>
            </a:solidFill>
            <a:prstDash val="solid"/>
          </a:ln>
        </p:spPr>
      </p:sp>
      <p:sp>
        <p:nvSpPr>
          <p:cNvPr id="11" name="Text 9"/>
          <p:cNvSpPr/>
          <p:nvPr/>
        </p:nvSpPr>
        <p:spPr>
          <a:xfrm>
            <a:off x="7635597" y="3756184"/>
            <a:ext cx="3469958"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Kapitalgesellschaften</a:t>
            </a:r>
            <a:endParaRPr lang="en-US" sz="1950" dirty="0"/>
          </a:p>
        </p:txBody>
      </p:sp>
      <p:sp>
        <p:nvSpPr>
          <p:cNvPr id="12" name="Text 10"/>
          <p:cNvSpPr/>
          <p:nvPr/>
        </p:nvSpPr>
        <p:spPr>
          <a:xfrm>
            <a:off x="7635597" y="4185404"/>
            <a:ext cx="5979795" cy="952619"/>
          </a:xfrm>
          <a:prstGeom prst="rect">
            <a:avLst/>
          </a:prstGeom>
          <a:noFill/>
          <a:ln/>
        </p:spPr>
        <p:txBody>
          <a:bodyPr wrap="square" lIns="0" tIns="0" rIns="0" bIns="0" rtlCol="0" anchor="t"/>
          <a:lstStyle/>
          <a:p>
            <a:pPr algn="l" indent="0" marL="0">
              <a:lnSpc>
                <a:spcPts val="2500"/>
              </a:lnSpc>
              <a:buNone/>
            </a:pPr>
            <a:r>
              <a:rPr lang="en-US" sz="1550" b="1" dirty="0">
                <a:solidFill>
                  <a:srgbClr val="333F70"/>
                </a:solidFill>
                <a:latin typeface="Open Sans" pitchFamily="34" charset="0"/>
                <a:ea typeface="Open Sans" pitchFamily="34" charset="-122"/>
                <a:cs typeface="Open Sans" pitchFamily="34" charset="-120"/>
              </a:rPr>
              <a:t>Doppelbesteuerung:</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Die Gesellschaft zahlt Körperschaftsteuer, Gesellschafter zahlen zusätzlich auf Gewinnausschüttungen Abgeltungsteuer.</a:t>
            </a:r>
            <a:endParaRPr lang="en-US" sz="1550" dirty="0"/>
          </a:p>
        </p:txBody>
      </p:sp>
      <p:sp>
        <p:nvSpPr>
          <p:cNvPr id="13" name="Text 11"/>
          <p:cNvSpPr/>
          <p:nvPr/>
        </p:nvSpPr>
        <p:spPr>
          <a:xfrm>
            <a:off x="7635597" y="5257086"/>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Körperschaftsteuer (ca. 15 %)</a:t>
            </a:r>
            <a:endParaRPr lang="en-US" sz="1550" dirty="0"/>
          </a:p>
        </p:txBody>
      </p:sp>
      <p:sp>
        <p:nvSpPr>
          <p:cNvPr id="14" name="Text 12"/>
          <p:cNvSpPr/>
          <p:nvPr/>
        </p:nvSpPr>
        <p:spPr>
          <a:xfrm>
            <a:off x="7635597" y="56440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Gewerbesteuer (je nach Gemeinde)</a:t>
            </a:r>
            <a:endParaRPr lang="en-US" sz="1550" dirty="0"/>
          </a:p>
        </p:txBody>
      </p:sp>
      <p:sp>
        <p:nvSpPr>
          <p:cNvPr id="15" name="Text 13"/>
          <p:cNvSpPr/>
          <p:nvPr/>
        </p:nvSpPr>
        <p:spPr>
          <a:xfrm>
            <a:off x="7635597" y="6030992"/>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Abgeltungsteuer bei Ausschüttung (25 %)</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4601" y="423267"/>
            <a:ext cx="7179231" cy="480060"/>
          </a:xfrm>
          <a:prstGeom prst="rect">
            <a:avLst/>
          </a:prstGeom>
          <a:noFill/>
          <a:ln/>
        </p:spPr>
        <p:txBody>
          <a:bodyPr wrap="none" lIns="0" tIns="0" rIns="0" bIns="0" rtlCol="0" anchor="t"/>
          <a:lstStyle/>
          <a:p>
            <a:pPr algn="l" indent="0" marL="0">
              <a:lnSpc>
                <a:spcPts val="3750"/>
              </a:lnSpc>
              <a:buNone/>
            </a:pPr>
            <a:r>
              <a:rPr lang="en-US" sz="3000" b="1" dirty="0">
                <a:solidFill>
                  <a:srgbClr val="333F70"/>
                </a:solidFill>
                <a:latin typeface="Unbounded Bold" pitchFamily="34" charset="0"/>
                <a:ea typeface="Unbounded Bold" pitchFamily="34" charset="-122"/>
                <a:cs typeface="Unbounded Bold" pitchFamily="34" charset="-120"/>
              </a:rPr>
              <a:t>Die Reise eines Unternehmens</a:t>
            </a:r>
            <a:endParaRPr lang="en-US" sz="3000" dirty="0"/>
          </a:p>
        </p:txBody>
      </p:sp>
      <p:sp>
        <p:nvSpPr>
          <p:cNvPr id="3" name="Text 1"/>
          <p:cNvSpPr/>
          <p:nvPr/>
        </p:nvSpPr>
        <p:spPr>
          <a:xfrm>
            <a:off x="614601" y="1210628"/>
            <a:ext cx="13401199" cy="245864"/>
          </a:xfrm>
          <a:prstGeom prst="rect">
            <a:avLst/>
          </a:prstGeom>
          <a:noFill/>
          <a:ln/>
        </p:spPr>
        <p:txBody>
          <a:bodyPr wrap="none" lIns="0" tIns="0" rIns="0" bIns="0" rtlCol="0" anchor="t"/>
          <a:lstStyle/>
          <a:p>
            <a:pPr algn="l" indent="0" marL="0">
              <a:lnSpc>
                <a:spcPts val="1900"/>
              </a:lnSpc>
              <a:buNone/>
            </a:pPr>
            <a:r>
              <a:rPr lang="en-US" sz="1200" dirty="0">
                <a:solidFill>
                  <a:srgbClr val="333F70"/>
                </a:solidFill>
                <a:latin typeface="Open Sans" pitchFamily="34" charset="0"/>
                <a:ea typeface="Open Sans" pitchFamily="34" charset="-122"/>
                <a:cs typeface="Open Sans" pitchFamily="34" charset="-120"/>
              </a:rPr>
              <a:t>Von der ersten Idee bis zur Aktiengesellschaft – wir begleiten Max und Lea auf ihrem Weg durch sieben verschiedene Unternehmensformen.</a:t>
            </a:r>
            <a:endParaRPr lang="en-US" sz="1200" dirty="0"/>
          </a:p>
        </p:txBody>
      </p:sp>
      <p:sp>
        <p:nvSpPr>
          <p:cNvPr id="4" name="Shape 2"/>
          <p:cNvSpPr/>
          <p:nvPr/>
        </p:nvSpPr>
        <p:spPr>
          <a:xfrm>
            <a:off x="7303770" y="1629251"/>
            <a:ext cx="22860" cy="6176963"/>
          </a:xfrm>
          <a:prstGeom prst="roundRect">
            <a:avLst>
              <a:gd name="adj" fmla="val 282310"/>
            </a:avLst>
          </a:prstGeom>
          <a:solidFill>
            <a:srgbClr val="BCDBD4"/>
          </a:solidFill>
          <a:ln/>
        </p:spPr>
      </p:sp>
      <p:sp>
        <p:nvSpPr>
          <p:cNvPr id="5" name="Shape 3"/>
          <p:cNvSpPr/>
          <p:nvPr/>
        </p:nvSpPr>
        <p:spPr>
          <a:xfrm>
            <a:off x="6704350" y="1790581"/>
            <a:ext cx="460891" cy="22860"/>
          </a:xfrm>
          <a:prstGeom prst="roundRect">
            <a:avLst>
              <a:gd name="adj" fmla="val 282310"/>
            </a:avLst>
          </a:prstGeom>
          <a:solidFill>
            <a:srgbClr val="BCDBD4"/>
          </a:solidFill>
          <a:ln/>
        </p:spPr>
      </p:sp>
      <p:sp>
        <p:nvSpPr>
          <p:cNvPr id="6" name="Shape 4"/>
          <p:cNvSpPr/>
          <p:nvPr/>
        </p:nvSpPr>
        <p:spPr>
          <a:xfrm>
            <a:off x="7142381" y="1629251"/>
            <a:ext cx="345638" cy="345638"/>
          </a:xfrm>
          <a:prstGeom prst="roundRect">
            <a:avLst>
              <a:gd name="adj" fmla="val 18672"/>
            </a:avLst>
          </a:prstGeom>
          <a:solidFill>
            <a:srgbClr val="D6F5EE"/>
          </a:solidFill>
          <a:ln w="7620">
            <a:solidFill>
              <a:srgbClr val="BCDBD4"/>
            </a:solidFill>
            <a:prstDash val="solid"/>
          </a:ln>
        </p:spPr>
      </p:sp>
      <p:sp>
        <p:nvSpPr>
          <p:cNvPr id="7" name="Text 5"/>
          <p:cNvSpPr/>
          <p:nvPr/>
        </p:nvSpPr>
        <p:spPr>
          <a:xfrm>
            <a:off x="7199948" y="1658005"/>
            <a:ext cx="230386" cy="288012"/>
          </a:xfrm>
          <a:prstGeom prst="rect">
            <a:avLst/>
          </a:prstGeom>
          <a:noFill/>
          <a:ln/>
        </p:spPr>
        <p:txBody>
          <a:bodyPr wrap="none" lIns="0" tIns="0" rIns="0" bIns="0" rtlCol="0" anchor="t"/>
          <a:lstStyle/>
          <a:p>
            <a:pPr algn="ctr" indent="0" marL="0">
              <a:lnSpc>
                <a:spcPts val="1800"/>
              </a:lnSpc>
              <a:buNone/>
            </a:pPr>
            <a:r>
              <a:rPr lang="en-US" sz="1800" b="1" dirty="0">
                <a:solidFill>
                  <a:srgbClr val="333F70"/>
                </a:solidFill>
                <a:latin typeface="Unbounded Bold" pitchFamily="34" charset="0"/>
                <a:ea typeface="Unbounded Bold" pitchFamily="34" charset="-122"/>
                <a:cs typeface="Unbounded Bold" pitchFamily="34" charset="-120"/>
              </a:rPr>
              <a:t>1</a:t>
            </a:r>
            <a:endParaRPr lang="en-US" sz="1800" dirty="0"/>
          </a:p>
        </p:txBody>
      </p:sp>
      <p:sp>
        <p:nvSpPr>
          <p:cNvPr id="8" name="Text 6"/>
          <p:cNvSpPr/>
          <p:nvPr/>
        </p:nvSpPr>
        <p:spPr>
          <a:xfrm>
            <a:off x="4626293" y="1681996"/>
            <a:ext cx="1920716" cy="240030"/>
          </a:xfrm>
          <a:prstGeom prst="rect">
            <a:avLst/>
          </a:prstGeom>
          <a:noFill/>
          <a:ln/>
        </p:spPr>
        <p:txBody>
          <a:bodyPr wrap="none" lIns="0" tIns="0" rIns="0" bIns="0" rtlCol="0" anchor="t"/>
          <a:lstStyle/>
          <a:p>
            <a:pPr algn="r" indent="0" marL="0">
              <a:lnSpc>
                <a:spcPts val="1850"/>
              </a:lnSpc>
              <a:buNone/>
            </a:pPr>
            <a:r>
              <a:rPr lang="en-US" sz="1500" b="1" dirty="0">
                <a:solidFill>
                  <a:srgbClr val="333F70"/>
                </a:solidFill>
                <a:latin typeface="Unbounded Bold" pitchFamily="34" charset="0"/>
                <a:ea typeface="Unbounded Bold" pitchFamily="34" charset="-122"/>
                <a:cs typeface="Unbounded Bold" pitchFamily="34" charset="-120"/>
              </a:rPr>
              <a:t>Privatperson</a:t>
            </a:r>
            <a:endParaRPr lang="en-US" sz="1500" dirty="0"/>
          </a:p>
        </p:txBody>
      </p:sp>
      <p:sp>
        <p:nvSpPr>
          <p:cNvPr id="9" name="Text 7"/>
          <p:cNvSpPr/>
          <p:nvPr/>
        </p:nvSpPr>
        <p:spPr>
          <a:xfrm>
            <a:off x="614601" y="2014180"/>
            <a:ext cx="5932408" cy="245864"/>
          </a:xfrm>
          <a:prstGeom prst="rect">
            <a:avLst/>
          </a:prstGeom>
          <a:noFill/>
          <a:ln/>
        </p:spPr>
        <p:txBody>
          <a:bodyPr wrap="none" lIns="0" tIns="0" rIns="0" bIns="0" rtlCol="0" anchor="t"/>
          <a:lstStyle/>
          <a:p>
            <a:pPr algn="r" indent="0" marL="0">
              <a:lnSpc>
                <a:spcPts val="1900"/>
              </a:lnSpc>
              <a:buNone/>
            </a:pPr>
            <a:r>
              <a:rPr lang="en-US" sz="1200" dirty="0">
                <a:solidFill>
                  <a:srgbClr val="333F70"/>
                </a:solidFill>
                <a:latin typeface="Open Sans" pitchFamily="34" charset="0"/>
                <a:ea typeface="Open Sans" pitchFamily="34" charset="-122"/>
                <a:cs typeface="Open Sans" pitchFamily="34" charset="-120"/>
              </a:rPr>
              <a:t>Nebenverdienst</a:t>
            </a:r>
            <a:endParaRPr lang="en-US" sz="1200" dirty="0"/>
          </a:p>
        </p:txBody>
      </p:sp>
      <p:sp>
        <p:nvSpPr>
          <p:cNvPr id="10" name="Shape 8"/>
          <p:cNvSpPr/>
          <p:nvPr/>
        </p:nvSpPr>
        <p:spPr>
          <a:xfrm>
            <a:off x="7465159" y="2712482"/>
            <a:ext cx="460891" cy="22860"/>
          </a:xfrm>
          <a:prstGeom prst="roundRect">
            <a:avLst>
              <a:gd name="adj" fmla="val 282310"/>
            </a:avLst>
          </a:prstGeom>
          <a:solidFill>
            <a:srgbClr val="BCDBD4"/>
          </a:solidFill>
          <a:ln/>
        </p:spPr>
      </p:sp>
      <p:sp>
        <p:nvSpPr>
          <p:cNvPr id="11" name="Shape 9"/>
          <p:cNvSpPr/>
          <p:nvPr/>
        </p:nvSpPr>
        <p:spPr>
          <a:xfrm>
            <a:off x="7142381" y="2551152"/>
            <a:ext cx="345638" cy="345638"/>
          </a:xfrm>
          <a:prstGeom prst="roundRect">
            <a:avLst>
              <a:gd name="adj" fmla="val 18672"/>
            </a:avLst>
          </a:prstGeom>
          <a:solidFill>
            <a:srgbClr val="D6F5EE"/>
          </a:solidFill>
          <a:ln w="7620">
            <a:solidFill>
              <a:srgbClr val="BCDBD4"/>
            </a:solidFill>
            <a:prstDash val="solid"/>
          </a:ln>
        </p:spPr>
      </p:sp>
      <p:sp>
        <p:nvSpPr>
          <p:cNvPr id="12" name="Text 10"/>
          <p:cNvSpPr/>
          <p:nvPr/>
        </p:nvSpPr>
        <p:spPr>
          <a:xfrm>
            <a:off x="7199948" y="2579906"/>
            <a:ext cx="230386" cy="288012"/>
          </a:xfrm>
          <a:prstGeom prst="rect">
            <a:avLst/>
          </a:prstGeom>
          <a:noFill/>
          <a:ln/>
        </p:spPr>
        <p:txBody>
          <a:bodyPr wrap="none" lIns="0" tIns="0" rIns="0" bIns="0" rtlCol="0" anchor="t"/>
          <a:lstStyle/>
          <a:p>
            <a:pPr algn="ctr" indent="0" marL="0">
              <a:lnSpc>
                <a:spcPts val="1800"/>
              </a:lnSpc>
              <a:buNone/>
            </a:pPr>
            <a:r>
              <a:rPr lang="en-US" sz="1800" b="1" dirty="0">
                <a:solidFill>
                  <a:srgbClr val="333F70"/>
                </a:solidFill>
                <a:latin typeface="Unbounded Bold" pitchFamily="34" charset="0"/>
                <a:ea typeface="Unbounded Bold" pitchFamily="34" charset="-122"/>
                <a:cs typeface="Unbounded Bold" pitchFamily="34" charset="-120"/>
              </a:rPr>
              <a:t>2</a:t>
            </a:r>
            <a:endParaRPr lang="en-US" sz="1800" dirty="0"/>
          </a:p>
        </p:txBody>
      </p:sp>
      <p:sp>
        <p:nvSpPr>
          <p:cNvPr id="13" name="Text 11"/>
          <p:cNvSpPr/>
          <p:nvPr/>
        </p:nvSpPr>
        <p:spPr>
          <a:xfrm>
            <a:off x="8083391" y="2603897"/>
            <a:ext cx="2319695" cy="240030"/>
          </a:xfrm>
          <a:prstGeom prst="rect">
            <a:avLst/>
          </a:prstGeom>
          <a:noFill/>
          <a:ln/>
        </p:spPr>
        <p:txBody>
          <a:bodyPr wrap="none" lIns="0" tIns="0" rIns="0" bIns="0" rtlCol="0" anchor="t"/>
          <a:lstStyle/>
          <a:p>
            <a:pPr algn="l" indent="0" marL="0">
              <a:lnSpc>
                <a:spcPts val="1850"/>
              </a:lnSpc>
              <a:buNone/>
            </a:pPr>
            <a:r>
              <a:rPr lang="en-US" sz="1500" b="1" dirty="0">
                <a:solidFill>
                  <a:srgbClr val="333F70"/>
                </a:solidFill>
                <a:latin typeface="Unbounded Bold" pitchFamily="34" charset="0"/>
                <a:ea typeface="Unbounded Bold" pitchFamily="34" charset="-122"/>
                <a:cs typeface="Unbounded Bold" pitchFamily="34" charset="-120"/>
              </a:rPr>
              <a:t>Einzelunternehmen</a:t>
            </a:r>
            <a:endParaRPr lang="en-US" sz="1500" dirty="0"/>
          </a:p>
        </p:txBody>
      </p:sp>
      <p:sp>
        <p:nvSpPr>
          <p:cNvPr id="14" name="Text 12"/>
          <p:cNvSpPr/>
          <p:nvPr/>
        </p:nvSpPr>
        <p:spPr>
          <a:xfrm>
            <a:off x="8083391" y="2936081"/>
            <a:ext cx="5932408" cy="245864"/>
          </a:xfrm>
          <a:prstGeom prst="rect">
            <a:avLst/>
          </a:prstGeom>
          <a:noFill/>
          <a:ln/>
        </p:spPr>
        <p:txBody>
          <a:bodyPr wrap="none" lIns="0" tIns="0" rIns="0" bIns="0" rtlCol="0" anchor="t"/>
          <a:lstStyle/>
          <a:p>
            <a:pPr algn="l" indent="0" marL="0">
              <a:lnSpc>
                <a:spcPts val="1900"/>
              </a:lnSpc>
              <a:buNone/>
            </a:pPr>
            <a:r>
              <a:rPr lang="en-US" sz="1200" dirty="0">
                <a:solidFill>
                  <a:srgbClr val="333F70"/>
                </a:solidFill>
                <a:latin typeface="Open Sans" pitchFamily="34" charset="0"/>
                <a:ea typeface="Open Sans" pitchFamily="34" charset="-122"/>
                <a:cs typeface="Open Sans" pitchFamily="34" charset="-120"/>
              </a:rPr>
              <a:t>Erster Schritt</a:t>
            </a:r>
            <a:endParaRPr lang="en-US" sz="1200" dirty="0"/>
          </a:p>
        </p:txBody>
      </p:sp>
      <p:sp>
        <p:nvSpPr>
          <p:cNvPr id="15" name="Shape 13"/>
          <p:cNvSpPr/>
          <p:nvPr/>
        </p:nvSpPr>
        <p:spPr>
          <a:xfrm>
            <a:off x="6704350" y="3507105"/>
            <a:ext cx="460891" cy="22860"/>
          </a:xfrm>
          <a:prstGeom prst="roundRect">
            <a:avLst>
              <a:gd name="adj" fmla="val 282310"/>
            </a:avLst>
          </a:prstGeom>
          <a:solidFill>
            <a:srgbClr val="BCDBD4"/>
          </a:solidFill>
          <a:ln/>
        </p:spPr>
      </p:sp>
      <p:sp>
        <p:nvSpPr>
          <p:cNvPr id="16" name="Shape 14"/>
          <p:cNvSpPr/>
          <p:nvPr/>
        </p:nvSpPr>
        <p:spPr>
          <a:xfrm>
            <a:off x="7142381" y="3345775"/>
            <a:ext cx="345638" cy="345638"/>
          </a:xfrm>
          <a:prstGeom prst="roundRect">
            <a:avLst>
              <a:gd name="adj" fmla="val 18672"/>
            </a:avLst>
          </a:prstGeom>
          <a:solidFill>
            <a:srgbClr val="D6F5EE"/>
          </a:solidFill>
          <a:ln w="7620">
            <a:solidFill>
              <a:srgbClr val="BCDBD4"/>
            </a:solidFill>
            <a:prstDash val="solid"/>
          </a:ln>
        </p:spPr>
      </p:sp>
      <p:sp>
        <p:nvSpPr>
          <p:cNvPr id="17" name="Text 15"/>
          <p:cNvSpPr/>
          <p:nvPr/>
        </p:nvSpPr>
        <p:spPr>
          <a:xfrm>
            <a:off x="7199948" y="3374529"/>
            <a:ext cx="230386" cy="288012"/>
          </a:xfrm>
          <a:prstGeom prst="rect">
            <a:avLst/>
          </a:prstGeom>
          <a:noFill/>
          <a:ln/>
        </p:spPr>
        <p:txBody>
          <a:bodyPr wrap="none" lIns="0" tIns="0" rIns="0" bIns="0" rtlCol="0" anchor="t"/>
          <a:lstStyle/>
          <a:p>
            <a:pPr algn="ctr" indent="0" marL="0">
              <a:lnSpc>
                <a:spcPts val="1800"/>
              </a:lnSpc>
              <a:buNone/>
            </a:pPr>
            <a:r>
              <a:rPr lang="en-US" sz="1800" b="1" dirty="0">
                <a:solidFill>
                  <a:srgbClr val="333F70"/>
                </a:solidFill>
                <a:latin typeface="Unbounded Bold" pitchFamily="34" charset="0"/>
                <a:ea typeface="Unbounded Bold" pitchFamily="34" charset="-122"/>
                <a:cs typeface="Unbounded Bold" pitchFamily="34" charset="-120"/>
              </a:rPr>
              <a:t>3</a:t>
            </a:r>
            <a:endParaRPr lang="en-US" sz="1800" dirty="0"/>
          </a:p>
        </p:txBody>
      </p:sp>
      <p:sp>
        <p:nvSpPr>
          <p:cNvPr id="18" name="Text 16"/>
          <p:cNvSpPr/>
          <p:nvPr/>
        </p:nvSpPr>
        <p:spPr>
          <a:xfrm>
            <a:off x="4626293" y="3398520"/>
            <a:ext cx="1920716" cy="240030"/>
          </a:xfrm>
          <a:prstGeom prst="rect">
            <a:avLst/>
          </a:prstGeom>
          <a:noFill/>
          <a:ln/>
        </p:spPr>
        <p:txBody>
          <a:bodyPr wrap="none" lIns="0" tIns="0" rIns="0" bIns="0" rtlCol="0" anchor="t"/>
          <a:lstStyle/>
          <a:p>
            <a:pPr algn="r" indent="0" marL="0">
              <a:lnSpc>
                <a:spcPts val="1850"/>
              </a:lnSpc>
              <a:buNone/>
            </a:pPr>
            <a:r>
              <a:rPr lang="en-US" sz="1500" b="1" dirty="0">
                <a:solidFill>
                  <a:srgbClr val="333F70"/>
                </a:solidFill>
                <a:latin typeface="Unbounded Bold" pitchFamily="34" charset="0"/>
                <a:ea typeface="Unbounded Bold" pitchFamily="34" charset="-122"/>
                <a:cs typeface="Unbounded Bold" pitchFamily="34" charset="-120"/>
              </a:rPr>
              <a:t>GbR</a:t>
            </a:r>
            <a:endParaRPr lang="en-US" sz="1500" dirty="0"/>
          </a:p>
        </p:txBody>
      </p:sp>
      <p:sp>
        <p:nvSpPr>
          <p:cNvPr id="19" name="Text 17"/>
          <p:cNvSpPr/>
          <p:nvPr/>
        </p:nvSpPr>
        <p:spPr>
          <a:xfrm>
            <a:off x="614601" y="3730704"/>
            <a:ext cx="5932408" cy="245864"/>
          </a:xfrm>
          <a:prstGeom prst="rect">
            <a:avLst/>
          </a:prstGeom>
          <a:noFill/>
          <a:ln/>
        </p:spPr>
        <p:txBody>
          <a:bodyPr wrap="none" lIns="0" tIns="0" rIns="0" bIns="0" rtlCol="0" anchor="t"/>
          <a:lstStyle/>
          <a:p>
            <a:pPr algn="r" indent="0" marL="0">
              <a:lnSpc>
                <a:spcPts val="1900"/>
              </a:lnSpc>
              <a:buNone/>
            </a:pPr>
            <a:r>
              <a:rPr lang="en-US" sz="1200" dirty="0">
                <a:solidFill>
                  <a:srgbClr val="333F70"/>
                </a:solidFill>
                <a:latin typeface="Open Sans" pitchFamily="34" charset="0"/>
                <a:ea typeface="Open Sans" pitchFamily="34" charset="-122"/>
                <a:cs typeface="Open Sans" pitchFamily="34" charset="-120"/>
              </a:rPr>
              <a:t>Partnerschaft</a:t>
            </a:r>
            <a:endParaRPr lang="en-US" sz="1200" dirty="0"/>
          </a:p>
        </p:txBody>
      </p:sp>
      <p:sp>
        <p:nvSpPr>
          <p:cNvPr id="20" name="Shape 18"/>
          <p:cNvSpPr/>
          <p:nvPr/>
        </p:nvSpPr>
        <p:spPr>
          <a:xfrm>
            <a:off x="7465159" y="4301728"/>
            <a:ext cx="460891" cy="22860"/>
          </a:xfrm>
          <a:prstGeom prst="roundRect">
            <a:avLst>
              <a:gd name="adj" fmla="val 282310"/>
            </a:avLst>
          </a:prstGeom>
          <a:solidFill>
            <a:srgbClr val="BCDBD4"/>
          </a:solidFill>
          <a:ln/>
        </p:spPr>
      </p:sp>
      <p:sp>
        <p:nvSpPr>
          <p:cNvPr id="21" name="Shape 19"/>
          <p:cNvSpPr/>
          <p:nvPr/>
        </p:nvSpPr>
        <p:spPr>
          <a:xfrm>
            <a:off x="7142381" y="4140398"/>
            <a:ext cx="345638" cy="345638"/>
          </a:xfrm>
          <a:prstGeom prst="roundRect">
            <a:avLst>
              <a:gd name="adj" fmla="val 18672"/>
            </a:avLst>
          </a:prstGeom>
          <a:solidFill>
            <a:srgbClr val="D6F5EE"/>
          </a:solidFill>
          <a:ln w="7620">
            <a:solidFill>
              <a:srgbClr val="BCDBD4"/>
            </a:solidFill>
            <a:prstDash val="solid"/>
          </a:ln>
        </p:spPr>
      </p:sp>
      <p:sp>
        <p:nvSpPr>
          <p:cNvPr id="22" name="Text 20"/>
          <p:cNvSpPr/>
          <p:nvPr/>
        </p:nvSpPr>
        <p:spPr>
          <a:xfrm>
            <a:off x="7199948" y="4169152"/>
            <a:ext cx="230386" cy="288012"/>
          </a:xfrm>
          <a:prstGeom prst="rect">
            <a:avLst/>
          </a:prstGeom>
          <a:noFill/>
          <a:ln/>
        </p:spPr>
        <p:txBody>
          <a:bodyPr wrap="none" lIns="0" tIns="0" rIns="0" bIns="0" rtlCol="0" anchor="t"/>
          <a:lstStyle/>
          <a:p>
            <a:pPr algn="ctr" indent="0" marL="0">
              <a:lnSpc>
                <a:spcPts val="1800"/>
              </a:lnSpc>
              <a:buNone/>
            </a:pPr>
            <a:r>
              <a:rPr lang="en-US" sz="1800" b="1" dirty="0">
                <a:solidFill>
                  <a:srgbClr val="333F70"/>
                </a:solidFill>
                <a:latin typeface="Unbounded Bold" pitchFamily="34" charset="0"/>
                <a:ea typeface="Unbounded Bold" pitchFamily="34" charset="-122"/>
                <a:cs typeface="Unbounded Bold" pitchFamily="34" charset="-120"/>
              </a:rPr>
              <a:t>4</a:t>
            </a:r>
            <a:endParaRPr lang="en-US" sz="1800" dirty="0"/>
          </a:p>
        </p:txBody>
      </p:sp>
      <p:sp>
        <p:nvSpPr>
          <p:cNvPr id="23" name="Text 21"/>
          <p:cNvSpPr/>
          <p:nvPr/>
        </p:nvSpPr>
        <p:spPr>
          <a:xfrm>
            <a:off x="8083391" y="4193143"/>
            <a:ext cx="1920716" cy="240030"/>
          </a:xfrm>
          <a:prstGeom prst="rect">
            <a:avLst/>
          </a:prstGeom>
          <a:noFill/>
          <a:ln/>
        </p:spPr>
        <p:txBody>
          <a:bodyPr wrap="none" lIns="0" tIns="0" rIns="0" bIns="0" rtlCol="0" anchor="t"/>
          <a:lstStyle/>
          <a:p>
            <a:pPr algn="l" indent="0" marL="0">
              <a:lnSpc>
                <a:spcPts val="1850"/>
              </a:lnSpc>
              <a:buNone/>
            </a:pPr>
            <a:r>
              <a:rPr lang="en-US" sz="1500" b="1" dirty="0">
                <a:solidFill>
                  <a:srgbClr val="333F70"/>
                </a:solidFill>
                <a:latin typeface="Unbounded Bold" pitchFamily="34" charset="0"/>
                <a:ea typeface="Unbounded Bold" pitchFamily="34" charset="-122"/>
                <a:cs typeface="Unbounded Bold" pitchFamily="34" charset="-120"/>
              </a:rPr>
              <a:t>OHG</a:t>
            </a:r>
            <a:endParaRPr lang="en-US" sz="1500" dirty="0"/>
          </a:p>
        </p:txBody>
      </p:sp>
      <p:sp>
        <p:nvSpPr>
          <p:cNvPr id="24" name="Text 22"/>
          <p:cNvSpPr/>
          <p:nvPr/>
        </p:nvSpPr>
        <p:spPr>
          <a:xfrm>
            <a:off x="8083391" y="4525328"/>
            <a:ext cx="5932408" cy="245864"/>
          </a:xfrm>
          <a:prstGeom prst="rect">
            <a:avLst/>
          </a:prstGeom>
          <a:noFill/>
          <a:ln/>
        </p:spPr>
        <p:txBody>
          <a:bodyPr wrap="none" lIns="0" tIns="0" rIns="0" bIns="0" rtlCol="0" anchor="t"/>
          <a:lstStyle/>
          <a:p>
            <a:pPr algn="l" indent="0" marL="0">
              <a:lnSpc>
                <a:spcPts val="1900"/>
              </a:lnSpc>
              <a:buNone/>
            </a:pPr>
            <a:r>
              <a:rPr lang="en-US" sz="1200" dirty="0">
                <a:solidFill>
                  <a:srgbClr val="333F70"/>
                </a:solidFill>
                <a:latin typeface="Open Sans" pitchFamily="34" charset="0"/>
                <a:ea typeface="Open Sans" pitchFamily="34" charset="-122"/>
                <a:cs typeface="Open Sans" pitchFamily="34" charset="-120"/>
              </a:rPr>
              <a:t>Wachstum</a:t>
            </a:r>
            <a:endParaRPr lang="en-US" sz="1200" dirty="0"/>
          </a:p>
        </p:txBody>
      </p:sp>
      <p:sp>
        <p:nvSpPr>
          <p:cNvPr id="25" name="Shape 23"/>
          <p:cNvSpPr/>
          <p:nvPr/>
        </p:nvSpPr>
        <p:spPr>
          <a:xfrm>
            <a:off x="6704350" y="5096351"/>
            <a:ext cx="460891" cy="22860"/>
          </a:xfrm>
          <a:prstGeom prst="roundRect">
            <a:avLst>
              <a:gd name="adj" fmla="val 282310"/>
            </a:avLst>
          </a:prstGeom>
          <a:solidFill>
            <a:srgbClr val="BCDBD4"/>
          </a:solidFill>
          <a:ln/>
        </p:spPr>
      </p:sp>
      <p:sp>
        <p:nvSpPr>
          <p:cNvPr id="26" name="Shape 24"/>
          <p:cNvSpPr/>
          <p:nvPr/>
        </p:nvSpPr>
        <p:spPr>
          <a:xfrm>
            <a:off x="7142381" y="4935022"/>
            <a:ext cx="345638" cy="345638"/>
          </a:xfrm>
          <a:prstGeom prst="roundRect">
            <a:avLst>
              <a:gd name="adj" fmla="val 18672"/>
            </a:avLst>
          </a:prstGeom>
          <a:solidFill>
            <a:srgbClr val="D6F5EE"/>
          </a:solidFill>
          <a:ln w="7620">
            <a:solidFill>
              <a:srgbClr val="BCDBD4"/>
            </a:solidFill>
            <a:prstDash val="solid"/>
          </a:ln>
        </p:spPr>
      </p:sp>
      <p:sp>
        <p:nvSpPr>
          <p:cNvPr id="27" name="Text 25"/>
          <p:cNvSpPr/>
          <p:nvPr/>
        </p:nvSpPr>
        <p:spPr>
          <a:xfrm>
            <a:off x="7199948" y="4963775"/>
            <a:ext cx="230386" cy="288012"/>
          </a:xfrm>
          <a:prstGeom prst="rect">
            <a:avLst/>
          </a:prstGeom>
          <a:noFill/>
          <a:ln/>
        </p:spPr>
        <p:txBody>
          <a:bodyPr wrap="none" lIns="0" tIns="0" rIns="0" bIns="0" rtlCol="0" anchor="t"/>
          <a:lstStyle/>
          <a:p>
            <a:pPr algn="ctr" indent="0" marL="0">
              <a:lnSpc>
                <a:spcPts val="1800"/>
              </a:lnSpc>
              <a:buNone/>
            </a:pPr>
            <a:r>
              <a:rPr lang="en-US" sz="1800" b="1" dirty="0">
                <a:solidFill>
                  <a:srgbClr val="333F70"/>
                </a:solidFill>
                <a:latin typeface="Unbounded Bold" pitchFamily="34" charset="0"/>
                <a:ea typeface="Unbounded Bold" pitchFamily="34" charset="-122"/>
                <a:cs typeface="Unbounded Bold" pitchFamily="34" charset="-120"/>
              </a:rPr>
              <a:t>5</a:t>
            </a:r>
            <a:endParaRPr lang="en-US" sz="1800" dirty="0"/>
          </a:p>
        </p:txBody>
      </p:sp>
      <p:sp>
        <p:nvSpPr>
          <p:cNvPr id="28" name="Text 26"/>
          <p:cNvSpPr/>
          <p:nvPr/>
        </p:nvSpPr>
        <p:spPr>
          <a:xfrm>
            <a:off x="4626293" y="4987766"/>
            <a:ext cx="1920716" cy="240030"/>
          </a:xfrm>
          <a:prstGeom prst="rect">
            <a:avLst/>
          </a:prstGeom>
          <a:noFill/>
          <a:ln/>
        </p:spPr>
        <p:txBody>
          <a:bodyPr wrap="none" lIns="0" tIns="0" rIns="0" bIns="0" rtlCol="0" anchor="t"/>
          <a:lstStyle/>
          <a:p>
            <a:pPr algn="r" indent="0" marL="0">
              <a:lnSpc>
                <a:spcPts val="1850"/>
              </a:lnSpc>
              <a:buNone/>
            </a:pPr>
            <a:r>
              <a:rPr lang="en-US" sz="1500" b="1" dirty="0">
                <a:solidFill>
                  <a:srgbClr val="333F70"/>
                </a:solidFill>
                <a:latin typeface="Unbounded Bold" pitchFamily="34" charset="0"/>
                <a:ea typeface="Unbounded Bold" pitchFamily="34" charset="-122"/>
                <a:cs typeface="Unbounded Bold" pitchFamily="34" charset="-120"/>
              </a:rPr>
              <a:t>KG</a:t>
            </a:r>
            <a:endParaRPr lang="en-US" sz="1500" dirty="0"/>
          </a:p>
        </p:txBody>
      </p:sp>
      <p:sp>
        <p:nvSpPr>
          <p:cNvPr id="29" name="Text 27"/>
          <p:cNvSpPr/>
          <p:nvPr/>
        </p:nvSpPr>
        <p:spPr>
          <a:xfrm>
            <a:off x="614601" y="5319951"/>
            <a:ext cx="5932408" cy="245864"/>
          </a:xfrm>
          <a:prstGeom prst="rect">
            <a:avLst/>
          </a:prstGeom>
          <a:noFill/>
          <a:ln/>
        </p:spPr>
        <p:txBody>
          <a:bodyPr wrap="none" lIns="0" tIns="0" rIns="0" bIns="0" rtlCol="0" anchor="t"/>
          <a:lstStyle/>
          <a:p>
            <a:pPr algn="r" indent="0" marL="0">
              <a:lnSpc>
                <a:spcPts val="1900"/>
              </a:lnSpc>
              <a:buNone/>
            </a:pPr>
            <a:r>
              <a:rPr lang="en-US" sz="1200" dirty="0">
                <a:solidFill>
                  <a:srgbClr val="333F70"/>
                </a:solidFill>
                <a:latin typeface="Open Sans" pitchFamily="34" charset="0"/>
                <a:ea typeface="Open Sans" pitchFamily="34" charset="-122"/>
                <a:cs typeface="Open Sans" pitchFamily="34" charset="-120"/>
              </a:rPr>
              <a:t>Investment</a:t>
            </a:r>
            <a:endParaRPr lang="en-US" sz="1200" dirty="0"/>
          </a:p>
        </p:txBody>
      </p:sp>
      <p:sp>
        <p:nvSpPr>
          <p:cNvPr id="30" name="Shape 28"/>
          <p:cNvSpPr/>
          <p:nvPr/>
        </p:nvSpPr>
        <p:spPr>
          <a:xfrm>
            <a:off x="7465159" y="5890974"/>
            <a:ext cx="460891" cy="22860"/>
          </a:xfrm>
          <a:prstGeom prst="roundRect">
            <a:avLst>
              <a:gd name="adj" fmla="val 282310"/>
            </a:avLst>
          </a:prstGeom>
          <a:solidFill>
            <a:srgbClr val="BCDBD4"/>
          </a:solidFill>
          <a:ln/>
        </p:spPr>
      </p:sp>
      <p:sp>
        <p:nvSpPr>
          <p:cNvPr id="31" name="Shape 29"/>
          <p:cNvSpPr/>
          <p:nvPr/>
        </p:nvSpPr>
        <p:spPr>
          <a:xfrm>
            <a:off x="7142381" y="5729645"/>
            <a:ext cx="345638" cy="345638"/>
          </a:xfrm>
          <a:prstGeom prst="roundRect">
            <a:avLst>
              <a:gd name="adj" fmla="val 18672"/>
            </a:avLst>
          </a:prstGeom>
          <a:solidFill>
            <a:srgbClr val="D6F5EE"/>
          </a:solidFill>
          <a:ln w="7620">
            <a:solidFill>
              <a:srgbClr val="BCDBD4"/>
            </a:solidFill>
            <a:prstDash val="solid"/>
          </a:ln>
        </p:spPr>
      </p:sp>
      <p:sp>
        <p:nvSpPr>
          <p:cNvPr id="32" name="Text 30"/>
          <p:cNvSpPr/>
          <p:nvPr/>
        </p:nvSpPr>
        <p:spPr>
          <a:xfrm>
            <a:off x="7199948" y="5758398"/>
            <a:ext cx="230386" cy="288012"/>
          </a:xfrm>
          <a:prstGeom prst="rect">
            <a:avLst/>
          </a:prstGeom>
          <a:noFill/>
          <a:ln/>
        </p:spPr>
        <p:txBody>
          <a:bodyPr wrap="none" lIns="0" tIns="0" rIns="0" bIns="0" rtlCol="0" anchor="t"/>
          <a:lstStyle/>
          <a:p>
            <a:pPr algn="ctr" indent="0" marL="0">
              <a:lnSpc>
                <a:spcPts val="1800"/>
              </a:lnSpc>
              <a:buNone/>
            </a:pPr>
            <a:r>
              <a:rPr lang="en-US" sz="1800" b="1" dirty="0">
                <a:solidFill>
                  <a:srgbClr val="333F70"/>
                </a:solidFill>
                <a:latin typeface="Unbounded Bold" pitchFamily="34" charset="0"/>
                <a:ea typeface="Unbounded Bold" pitchFamily="34" charset="-122"/>
                <a:cs typeface="Unbounded Bold" pitchFamily="34" charset="-120"/>
              </a:rPr>
              <a:t>6</a:t>
            </a:r>
            <a:endParaRPr lang="en-US" sz="1800" dirty="0"/>
          </a:p>
        </p:txBody>
      </p:sp>
      <p:sp>
        <p:nvSpPr>
          <p:cNvPr id="33" name="Text 31"/>
          <p:cNvSpPr/>
          <p:nvPr/>
        </p:nvSpPr>
        <p:spPr>
          <a:xfrm>
            <a:off x="8083391" y="5782389"/>
            <a:ext cx="1920716" cy="240030"/>
          </a:xfrm>
          <a:prstGeom prst="rect">
            <a:avLst/>
          </a:prstGeom>
          <a:noFill/>
          <a:ln/>
        </p:spPr>
        <p:txBody>
          <a:bodyPr wrap="none" lIns="0" tIns="0" rIns="0" bIns="0" rtlCol="0" anchor="t"/>
          <a:lstStyle/>
          <a:p>
            <a:pPr algn="l" indent="0" marL="0">
              <a:lnSpc>
                <a:spcPts val="1850"/>
              </a:lnSpc>
              <a:buNone/>
            </a:pPr>
            <a:r>
              <a:rPr lang="en-US" sz="1500" b="1" dirty="0">
                <a:solidFill>
                  <a:srgbClr val="333F70"/>
                </a:solidFill>
                <a:latin typeface="Unbounded Bold" pitchFamily="34" charset="0"/>
                <a:ea typeface="Unbounded Bold" pitchFamily="34" charset="-122"/>
                <a:cs typeface="Unbounded Bold" pitchFamily="34" charset="-120"/>
              </a:rPr>
              <a:t>GmbH</a:t>
            </a:r>
            <a:endParaRPr lang="en-US" sz="1500" dirty="0"/>
          </a:p>
        </p:txBody>
      </p:sp>
      <p:sp>
        <p:nvSpPr>
          <p:cNvPr id="34" name="Text 32"/>
          <p:cNvSpPr/>
          <p:nvPr/>
        </p:nvSpPr>
        <p:spPr>
          <a:xfrm>
            <a:off x="8083391" y="6114574"/>
            <a:ext cx="5932408" cy="245864"/>
          </a:xfrm>
          <a:prstGeom prst="rect">
            <a:avLst/>
          </a:prstGeom>
          <a:noFill/>
          <a:ln/>
        </p:spPr>
        <p:txBody>
          <a:bodyPr wrap="none" lIns="0" tIns="0" rIns="0" bIns="0" rtlCol="0" anchor="t"/>
          <a:lstStyle/>
          <a:p>
            <a:pPr algn="l" indent="0" marL="0">
              <a:lnSpc>
                <a:spcPts val="1900"/>
              </a:lnSpc>
              <a:buNone/>
            </a:pPr>
            <a:r>
              <a:rPr lang="en-US" sz="1200" dirty="0">
                <a:solidFill>
                  <a:srgbClr val="333F70"/>
                </a:solidFill>
                <a:latin typeface="Open Sans" pitchFamily="34" charset="0"/>
                <a:ea typeface="Open Sans" pitchFamily="34" charset="-122"/>
                <a:cs typeface="Open Sans" pitchFamily="34" charset="-120"/>
              </a:rPr>
              <a:t>Professionalität</a:t>
            </a:r>
            <a:endParaRPr lang="en-US" sz="1200" dirty="0"/>
          </a:p>
        </p:txBody>
      </p:sp>
      <p:sp>
        <p:nvSpPr>
          <p:cNvPr id="35" name="Shape 33"/>
          <p:cNvSpPr/>
          <p:nvPr/>
        </p:nvSpPr>
        <p:spPr>
          <a:xfrm>
            <a:off x="6704350" y="6685598"/>
            <a:ext cx="460891" cy="22860"/>
          </a:xfrm>
          <a:prstGeom prst="roundRect">
            <a:avLst>
              <a:gd name="adj" fmla="val 282310"/>
            </a:avLst>
          </a:prstGeom>
          <a:solidFill>
            <a:srgbClr val="BCDBD4"/>
          </a:solidFill>
          <a:ln/>
        </p:spPr>
      </p:sp>
      <p:sp>
        <p:nvSpPr>
          <p:cNvPr id="36" name="Shape 34"/>
          <p:cNvSpPr/>
          <p:nvPr/>
        </p:nvSpPr>
        <p:spPr>
          <a:xfrm>
            <a:off x="7142381" y="6524268"/>
            <a:ext cx="345638" cy="345638"/>
          </a:xfrm>
          <a:prstGeom prst="roundRect">
            <a:avLst>
              <a:gd name="adj" fmla="val 18672"/>
            </a:avLst>
          </a:prstGeom>
          <a:solidFill>
            <a:srgbClr val="D6F5EE"/>
          </a:solidFill>
          <a:ln w="7620">
            <a:solidFill>
              <a:srgbClr val="BCDBD4"/>
            </a:solidFill>
            <a:prstDash val="solid"/>
          </a:ln>
        </p:spPr>
      </p:sp>
      <p:sp>
        <p:nvSpPr>
          <p:cNvPr id="37" name="Text 35"/>
          <p:cNvSpPr/>
          <p:nvPr/>
        </p:nvSpPr>
        <p:spPr>
          <a:xfrm>
            <a:off x="7199948" y="6553021"/>
            <a:ext cx="230386" cy="288012"/>
          </a:xfrm>
          <a:prstGeom prst="rect">
            <a:avLst/>
          </a:prstGeom>
          <a:noFill/>
          <a:ln/>
        </p:spPr>
        <p:txBody>
          <a:bodyPr wrap="none" lIns="0" tIns="0" rIns="0" bIns="0" rtlCol="0" anchor="t"/>
          <a:lstStyle/>
          <a:p>
            <a:pPr algn="ctr" indent="0" marL="0">
              <a:lnSpc>
                <a:spcPts val="1800"/>
              </a:lnSpc>
              <a:buNone/>
            </a:pPr>
            <a:r>
              <a:rPr lang="en-US" sz="1800" b="1" dirty="0">
                <a:solidFill>
                  <a:srgbClr val="333F70"/>
                </a:solidFill>
                <a:latin typeface="Unbounded Bold" pitchFamily="34" charset="0"/>
                <a:ea typeface="Unbounded Bold" pitchFamily="34" charset="-122"/>
                <a:cs typeface="Unbounded Bold" pitchFamily="34" charset="-120"/>
              </a:rPr>
              <a:t>7</a:t>
            </a:r>
            <a:endParaRPr lang="en-US" sz="1800" dirty="0"/>
          </a:p>
        </p:txBody>
      </p:sp>
      <p:sp>
        <p:nvSpPr>
          <p:cNvPr id="38" name="Text 36"/>
          <p:cNvSpPr/>
          <p:nvPr/>
        </p:nvSpPr>
        <p:spPr>
          <a:xfrm>
            <a:off x="4626293" y="6577013"/>
            <a:ext cx="1920716" cy="240030"/>
          </a:xfrm>
          <a:prstGeom prst="rect">
            <a:avLst/>
          </a:prstGeom>
          <a:noFill/>
          <a:ln/>
        </p:spPr>
        <p:txBody>
          <a:bodyPr wrap="none" lIns="0" tIns="0" rIns="0" bIns="0" rtlCol="0" anchor="t"/>
          <a:lstStyle/>
          <a:p>
            <a:pPr algn="r" indent="0" marL="0">
              <a:lnSpc>
                <a:spcPts val="1850"/>
              </a:lnSpc>
              <a:buNone/>
            </a:pPr>
            <a:r>
              <a:rPr lang="en-US" sz="1500" b="1" dirty="0">
                <a:solidFill>
                  <a:srgbClr val="333F70"/>
                </a:solidFill>
                <a:latin typeface="Unbounded Bold" pitchFamily="34" charset="0"/>
                <a:ea typeface="Unbounded Bold" pitchFamily="34" charset="-122"/>
                <a:cs typeface="Unbounded Bold" pitchFamily="34" charset="-120"/>
              </a:rPr>
              <a:t>AG</a:t>
            </a:r>
            <a:endParaRPr lang="en-US" sz="1500" dirty="0"/>
          </a:p>
        </p:txBody>
      </p:sp>
      <p:sp>
        <p:nvSpPr>
          <p:cNvPr id="39" name="Text 37"/>
          <p:cNvSpPr/>
          <p:nvPr/>
        </p:nvSpPr>
        <p:spPr>
          <a:xfrm>
            <a:off x="614601" y="6909197"/>
            <a:ext cx="5932408" cy="245864"/>
          </a:xfrm>
          <a:prstGeom prst="rect">
            <a:avLst/>
          </a:prstGeom>
          <a:noFill/>
          <a:ln/>
        </p:spPr>
        <p:txBody>
          <a:bodyPr wrap="none" lIns="0" tIns="0" rIns="0" bIns="0" rtlCol="0" anchor="t"/>
          <a:lstStyle/>
          <a:p>
            <a:pPr algn="r" indent="0" marL="0">
              <a:lnSpc>
                <a:spcPts val="1900"/>
              </a:lnSpc>
              <a:buNone/>
            </a:pPr>
            <a:r>
              <a:rPr lang="en-US" sz="1200" dirty="0">
                <a:solidFill>
                  <a:srgbClr val="333F70"/>
                </a:solidFill>
                <a:latin typeface="Open Sans" pitchFamily="34" charset="0"/>
                <a:ea typeface="Open Sans" pitchFamily="34" charset="-122"/>
                <a:cs typeface="Open Sans" pitchFamily="34" charset="-120"/>
              </a:rPr>
              <a:t>Expansion</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1193840"/>
            <a:ext cx="12476321"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Für wen eignet sich welche Rechtsform?</a:t>
            </a:r>
            <a:endParaRPr lang="en-US" sz="3900" dirty="0"/>
          </a:p>
        </p:txBody>
      </p:sp>
      <p:sp>
        <p:nvSpPr>
          <p:cNvPr id="3" name="Text 1"/>
          <p:cNvSpPr/>
          <p:nvPr/>
        </p:nvSpPr>
        <p:spPr>
          <a:xfrm>
            <a:off x="793790" y="221075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Die Wahl der richtigen Rechtsform hängt von vielen Faktoren ab: Kapitalbedarf, Haftungsrisiko, Unternehmensgröße und persönliche Präferenzen.</a:t>
            </a:r>
            <a:endParaRPr lang="en-US" sz="1550" dirty="0"/>
          </a:p>
        </p:txBody>
      </p:sp>
      <p:sp>
        <p:nvSpPr>
          <p:cNvPr id="4" name="Text 2"/>
          <p:cNvSpPr/>
          <p:nvPr/>
        </p:nvSpPr>
        <p:spPr>
          <a:xfrm>
            <a:off x="793790" y="3317081"/>
            <a:ext cx="3074670" cy="620316"/>
          </a:xfrm>
          <a:prstGeom prst="rect">
            <a:avLst/>
          </a:prstGeom>
          <a:noFill/>
          <a:ln/>
        </p:spPr>
        <p:txBody>
          <a:bodyPr wrap="squar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Einzelunternehmen / e.K.</a:t>
            </a:r>
            <a:endParaRPr lang="en-US" sz="1950" dirty="0"/>
          </a:p>
        </p:txBody>
      </p:sp>
      <p:sp>
        <p:nvSpPr>
          <p:cNvPr id="5" name="Text 3"/>
          <p:cNvSpPr/>
          <p:nvPr/>
        </p:nvSpPr>
        <p:spPr>
          <a:xfrm>
            <a:off x="793790" y="4056459"/>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Ideal für Einzelgründer und Freelancer mit überschaubarem Haftungsrisiko</a:t>
            </a:r>
            <a:endParaRPr lang="en-US" sz="1550" dirty="0"/>
          </a:p>
        </p:txBody>
      </p:sp>
      <p:sp>
        <p:nvSpPr>
          <p:cNvPr id="6" name="Text 4"/>
          <p:cNvSpPr/>
          <p:nvPr/>
        </p:nvSpPr>
        <p:spPr>
          <a:xfrm>
            <a:off x="4116467" y="331708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GbR / OHG</a:t>
            </a:r>
            <a:endParaRPr lang="en-US" sz="1950" dirty="0"/>
          </a:p>
        </p:txBody>
      </p:sp>
      <p:sp>
        <p:nvSpPr>
          <p:cNvPr id="7" name="Text 5"/>
          <p:cNvSpPr/>
          <p:nvPr/>
        </p:nvSpPr>
        <p:spPr>
          <a:xfrm>
            <a:off x="4116467" y="3746302"/>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Passend für kleine Teams und Partnerschaften mit gemeinsamem Ziel</a:t>
            </a:r>
            <a:endParaRPr lang="en-US" sz="1550" dirty="0"/>
          </a:p>
        </p:txBody>
      </p:sp>
      <p:sp>
        <p:nvSpPr>
          <p:cNvPr id="8" name="Text 6"/>
          <p:cNvSpPr/>
          <p:nvPr/>
        </p:nvSpPr>
        <p:spPr>
          <a:xfrm>
            <a:off x="7439144" y="331708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KG</a:t>
            </a:r>
            <a:endParaRPr lang="en-US" sz="1950" dirty="0"/>
          </a:p>
        </p:txBody>
      </p:sp>
      <p:sp>
        <p:nvSpPr>
          <p:cNvPr id="9" name="Text 7"/>
          <p:cNvSpPr/>
          <p:nvPr/>
        </p:nvSpPr>
        <p:spPr>
          <a:xfrm>
            <a:off x="7439144" y="3746302"/>
            <a:ext cx="3074670"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Sinnvoll bei Investoren, die nicht aktiv mitarbeiten möchten</a:t>
            </a:r>
            <a:endParaRPr lang="en-US" sz="1550" dirty="0"/>
          </a:p>
        </p:txBody>
      </p:sp>
      <p:sp>
        <p:nvSpPr>
          <p:cNvPr id="10" name="Text 8"/>
          <p:cNvSpPr/>
          <p:nvPr/>
        </p:nvSpPr>
        <p:spPr>
          <a:xfrm>
            <a:off x="10761821" y="331708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GmbH / UG</a:t>
            </a:r>
            <a:endParaRPr lang="en-US" sz="1950" dirty="0"/>
          </a:p>
        </p:txBody>
      </p:sp>
      <p:sp>
        <p:nvSpPr>
          <p:cNvPr id="11" name="Text 9"/>
          <p:cNvSpPr/>
          <p:nvPr/>
        </p:nvSpPr>
        <p:spPr>
          <a:xfrm>
            <a:off x="10761821" y="3746302"/>
            <a:ext cx="3074789"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Empfehlenswert bei höherem Risiko und Wunsch nach Haftungsbegrenzung</a:t>
            </a:r>
            <a:endParaRPr lang="en-US" sz="1550" dirty="0"/>
          </a:p>
        </p:txBody>
      </p:sp>
      <p:sp>
        <p:nvSpPr>
          <p:cNvPr id="12" name="Text 10"/>
          <p:cNvSpPr/>
          <p:nvPr/>
        </p:nvSpPr>
        <p:spPr>
          <a:xfrm>
            <a:off x="793790" y="56539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AG</a:t>
            </a:r>
            <a:endParaRPr lang="en-US" sz="1950" dirty="0"/>
          </a:p>
        </p:txBody>
      </p:sp>
      <p:sp>
        <p:nvSpPr>
          <p:cNvPr id="13" name="Text 11"/>
          <p:cNvSpPr/>
          <p:nvPr/>
        </p:nvSpPr>
        <p:spPr>
          <a:xfrm>
            <a:off x="793790" y="6083141"/>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Geeignet für große Unternehmen mit Kapitalbedarf und Börsenambitionen</a:t>
            </a:r>
            <a:endParaRPr lang="en-US" sz="1550" dirty="0"/>
          </a:p>
        </p:txBody>
      </p:sp>
      <p:sp>
        <p:nvSpPr>
          <p:cNvPr id="14" name="Text 12"/>
          <p:cNvSpPr/>
          <p:nvPr/>
        </p:nvSpPr>
        <p:spPr>
          <a:xfrm>
            <a:off x="4116467" y="56539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e.G.</a:t>
            </a:r>
            <a:endParaRPr lang="en-US" sz="1950" dirty="0"/>
          </a:p>
        </p:txBody>
      </p:sp>
      <p:sp>
        <p:nvSpPr>
          <p:cNvPr id="15" name="Text 13"/>
          <p:cNvSpPr/>
          <p:nvPr/>
        </p:nvSpPr>
        <p:spPr>
          <a:xfrm>
            <a:off x="4116467" y="6083141"/>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Perfekt für gemeinschaftliche Projekte mit demokratischer Struktur</a:t>
            </a:r>
            <a:endParaRPr lang="en-US" sz="15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52713" y="641033"/>
            <a:ext cx="12555022" cy="588169"/>
          </a:xfrm>
          <a:prstGeom prst="rect">
            <a:avLst/>
          </a:prstGeom>
          <a:noFill/>
          <a:ln/>
        </p:spPr>
        <p:txBody>
          <a:bodyPr wrap="none" lIns="0" tIns="0" rIns="0" bIns="0" rtlCol="0" anchor="t"/>
          <a:lstStyle/>
          <a:p>
            <a:pPr algn="l" indent="0" marL="0">
              <a:lnSpc>
                <a:spcPts val="4600"/>
              </a:lnSpc>
              <a:buNone/>
            </a:pPr>
            <a:r>
              <a:rPr lang="en-US" sz="3700" b="1" dirty="0">
                <a:solidFill>
                  <a:srgbClr val="333F70"/>
                </a:solidFill>
                <a:latin typeface="Unbounded Bold" pitchFamily="34" charset="0"/>
                <a:ea typeface="Unbounded Bold" pitchFamily="34" charset="-122"/>
                <a:cs typeface="Unbounded Bold" pitchFamily="34" charset="-120"/>
              </a:rPr>
              <a:t>Umwandlung und Wechsel der Rechtsform</a:t>
            </a:r>
            <a:endParaRPr lang="en-US" sz="3700" dirty="0"/>
          </a:p>
        </p:txBody>
      </p:sp>
      <p:pic>
        <p:nvPicPr>
          <p:cNvPr id="3" name="Image 0" descr="preencoded.png">    </p:cNvPr>
          <p:cNvPicPr>
            <a:picLocks noChangeAspect="1"/>
          </p:cNvPicPr>
          <p:nvPr/>
        </p:nvPicPr>
        <p:blipFill>
          <a:blip r:embed="rId1"/>
          <a:stretch>
            <a:fillRect/>
          </a:stretch>
        </p:blipFill>
        <p:spPr>
          <a:xfrm>
            <a:off x="752713" y="1723073"/>
            <a:ext cx="5653683" cy="5653683"/>
          </a:xfrm>
          <a:prstGeom prst="rect">
            <a:avLst/>
          </a:prstGeom>
        </p:spPr>
      </p:pic>
      <p:sp>
        <p:nvSpPr>
          <p:cNvPr id="4" name="Text 1"/>
          <p:cNvSpPr/>
          <p:nvPr/>
        </p:nvSpPr>
        <p:spPr>
          <a:xfrm>
            <a:off x="6873121" y="1699498"/>
            <a:ext cx="5606653" cy="352782"/>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Rechtsformwechsel ist möglich</a:t>
            </a:r>
            <a:endParaRPr lang="en-US" sz="2200" dirty="0"/>
          </a:p>
        </p:txBody>
      </p:sp>
      <p:sp>
        <p:nvSpPr>
          <p:cNvPr id="5" name="Text 2"/>
          <p:cNvSpPr/>
          <p:nvPr/>
        </p:nvSpPr>
        <p:spPr>
          <a:xfrm>
            <a:off x="6873121" y="2240399"/>
            <a:ext cx="7012067" cy="903327"/>
          </a:xfrm>
          <a:prstGeom prst="rect">
            <a:avLst/>
          </a:prstGeom>
          <a:noFill/>
          <a:ln/>
        </p:spPr>
        <p:txBody>
          <a:bodyPr wrap="squar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Wie in unserer Geschichte von Max und Lea gesehen, ist es möglich und manchmal notwendig, die Rechtsform zu wechseln, wenn das Unternehmen wächst oder sich die Anforderungen ändern.</a:t>
            </a:r>
            <a:endParaRPr lang="en-US" sz="1450" dirty="0"/>
          </a:p>
        </p:txBody>
      </p:sp>
      <p:sp>
        <p:nvSpPr>
          <p:cNvPr id="6" name="Text 3"/>
          <p:cNvSpPr/>
          <p:nvPr/>
        </p:nvSpPr>
        <p:spPr>
          <a:xfrm>
            <a:off x="6873121" y="3313033"/>
            <a:ext cx="7012067" cy="301109"/>
          </a:xfrm>
          <a:prstGeom prst="rect">
            <a:avLst/>
          </a:prstGeom>
          <a:noFill/>
          <a:ln/>
        </p:spPr>
        <p:txBody>
          <a:bodyPr wrap="non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Typische Wechsel sind:</a:t>
            </a:r>
            <a:endParaRPr lang="en-US" sz="1450" dirty="0"/>
          </a:p>
        </p:txBody>
      </p:sp>
      <p:sp>
        <p:nvSpPr>
          <p:cNvPr id="7" name="Text 4"/>
          <p:cNvSpPr/>
          <p:nvPr/>
        </p:nvSpPr>
        <p:spPr>
          <a:xfrm>
            <a:off x="6873121" y="3783449"/>
            <a:ext cx="7012067" cy="3011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Einzelunternehmen → GmbH (Haftungsbegrenzung)</a:t>
            </a:r>
            <a:endParaRPr lang="en-US" sz="1450" dirty="0"/>
          </a:p>
        </p:txBody>
      </p:sp>
      <p:sp>
        <p:nvSpPr>
          <p:cNvPr id="8" name="Text 5"/>
          <p:cNvSpPr/>
          <p:nvPr/>
        </p:nvSpPr>
        <p:spPr>
          <a:xfrm>
            <a:off x="6873121" y="4150400"/>
            <a:ext cx="7012067" cy="3011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GbR → OHG (Professionalisierung)</a:t>
            </a:r>
            <a:endParaRPr lang="en-US" sz="1450" dirty="0"/>
          </a:p>
        </p:txBody>
      </p:sp>
      <p:sp>
        <p:nvSpPr>
          <p:cNvPr id="9" name="Text 6"/>
          <p:cNvSpPr/>
          <p:nvPr/>
        </p:nvSpPr>
        <p:spPr>
          <a:xfrm>
            <a:off x="6873121" y="4517350"/>
            <a:ext cx="7012067" cy="3011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OHG → KG (Investoren mit beschränkter Haftung)</a:t>
            </a:r>
            <a:endParaRPr lang="en-US" sz="1450" dirty="0"/>
          </a:p>
        </p:txBody>
      </p:sp>
      <p:sp>
        <p:nvSpPr>
          <p:cNvPr id="10" name="Text 7"/>
          <p:cNvSpPr/>
          <p:nvPr/>
        </p:nvSpPr>
        <p:spPr>
          <a:xfrm>
            <a:off x="6873121" y="4884301"/>
            <a:ext cx="7012067" cy="3011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GmbH → AG (Börsengang)</a:t>
            </a:r>
            <a:endParaRPr lang="en-US" sz="1450" dirty="0"/>
          </a:p>
        </p:txBody>
      </p:sp>
      <p:sp>
        <p:nvSpPr>
          <p:cNvPr id="11" name="Text 8"/>
          <p:cNvSpPr/>
          <p:nvPr/>
        </p:nvSpPr>
        <p:spPr>
          <a:xfrm>
            <a:off x="6873121" y="5251252"/>
            <a:ext cx="7012067" cy="3011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UG → GmbH (nach Ansparen von 25.000 Euro)</a:t>
            </a:r>
            <a:endParaRPr lang="en-US" sz="1450" dirty="0"/>
          </a:p>
        </p:txBody>
      </p:sp>
      <p:sp>
        <p:nvSpPr>
          <p:cNvPr id="12" name="Text 9"/>
          <p:cNvSpPr/>
          <p:nvPr/>
        </p:nvSpPr>
        <p:spPr>
          <a:xfrm>
            <a:off x="6873121" y="5721668"/>
            <a:ext cx="7012067" cy="602218"/>
          </a:xfrm>
          <a:prstGeom prst="rect">
            <a:avLst/>
          </a:prstGeom>
          <a:noFill/>
          <a:ln/>
        </p:spPr>
        <p:txBody>
          <a:bodyPr wrap="squar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Jeder Wechsel ist mit Kosten und Formalitäten verbunden, sollte aber strategisch geplant werden.</a:t>
            </a:r>
            <a:endParaRPr lang="en-US" sz="14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698302" y="868323"/>
            <a:ext cx="13233797" cy="1091089"/>
          </a:xfrm>
          <a:prstGeom prst="rect">
            <a:avLst/>
          </a:prstGeom>
          <a:noFill/>
          <a:ln/>
        </p:spPr>
        <p:txBody>
          <a:bodyPr wrap="square" lIns="0" tIns="0" rIns="0" bIns="0" rtlCol="0" anchor="t"/>
          <a:lstStyle/>
          <a:p>
            <a:pPr algn="l" indent="0" marL="0">
              <a:lnSpc>
                <a:spcPts val="4250"/>
              </a:lnSpc>
              <a:buNone/>
            </a:pPr>
            <a:r>
              <a:rPr lang="en-US" sz="3400" b="1" dirty="0">
                <a:solidFill>
                  <a:srgbClr val="333F70"/>
                </a:solidFill>
                <a:latin typeface="Unbounded Bold" pitchFamily="34" charset="0"/>
                <a:ea typeface="Unbounded Bold" pitchFamily="34" charset="-122"/>
                <a:cs typeface="Unbounded Bold" pitchFamily="34" charset="-120"/>
              </a:rPr>
              <a:t>Vergleichstabelle: Alle Rechtsformen auf einen Blick</a:t>
            </a:r>
            <a:endParaRPr lang="en-US" sz="3400" dirty="0"/>
          </a:p>
        </p:txBody>
      </p:sp>
      <p:sp>
        <p:nvSpPr>
          <p:cNvPr id="3" name="Shape 1"/>
          <p:cNvSpPr/>
          <p:nvPr/>
        </p:nvSpPr>
        <p:spPr>
          <a:xfrm>
            <a:off x="698302" y="2308503"/>
            <a:ext cx="13233797" cy="5052774"/>
          </a:xfrm>
          <a:prstGeom prst="roundRect">
            <a:avLst>
              <a:gd name="adj" fmla="val 1451"/>
            </a:avLst>
          </a:prstGeom>
          <a:noFill/>
          <a:ln w="7620">
            <a:solidFill>
              <a:srgbClr val="000000">
                <a:alpha val="8000"/>
              </a:srgbClr>
            </a:solidFill>
            <a:prstDash val="solid"/>
          </a:ln>
        </p:spPr>
      </p:sp>
      <p:sp>
        <p:nvSpPr>
          <p:cNvPr id="4" name="Shape 2"/>
          <p:cNvSpPr/>
          <p:nvPr/>
        </p:nvSpPr>
        <p:spPr>
          <a:xfrm>
            <a:off x="705922" y="2316123"/>
            <a:ext cx="13218557" cy="503753"/>
          </a:xfrm>
          <a:prstGeom prst="rect">
            <a:avLst/>
          </a:prstGeom>
          <a:solidFill>
            <a:srgbClr val="FFFFFF">
              <a:alpha val="4000"/>
            </a:srgbClr>
          </a:solidFill>
          <a:ln/>
        </p:spPr>
      </p:sp>
      <p:sp>
        <p:nvSpPr>
          <p:cNvPr id="5" name="Text 3"/>
          <p:cNvSpPr/>
          <p:nvPr/>
        </p:nvSpPr>
        <p:spPr>
          <a:xfrm>
            <a:off x="880824" y="2428399"/>
            <a:ext cx="2290763" cy="279202"/>
          </a:xfrm>
          <a:prstGeom prst="rect">
            <a:avLst/>
          </a:prstGeom>
          <a:noFill/>
          <a:ln/>
        </p:spPr>
        <p:txBody>
          <a:bodyPr wrap="non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Rechtsform</a:t>
            </a:r>
            <a:endParaRPr lang="en-US" sz="1350" dirty="0"/>
          </a:p>
        </p:txBody>
      </p:sp>
      <p:sp>
        <p:nvSpPr>
          <p:cNvPr id="6" name="Text 4"/>
          <p:cNvSpPr/>
          <p:nvPr/>
        </p:nvSpPr>
        <p:spPr>
          <a:xfrm>
            <a:off x="3528298" y="2428399"/>
            <a:ext cx="1758196" cy="279202"/>
          </a:xfrm>
          <a:prstGeom prst="rect">
            <a:avLst/>
          </a:prstGeom>
          <a:noFill/>
          <a:ln/>
        </p:spPr>
        <p:txBody>
          <a:bodyPr wrap="non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Haftung</a:t>
            </a:r>
            <a:endParaRPr lang="en-US" sz="1350" dirty="0"/>
          </a:p>
        </p:txBody>
      </p:sp>
      <p:sp>
        <p:nvSpPr>
          <p:cNvPr id="7" name="Text 5"/>
          <p:cNvSpPr/>
          <p:nvPr/>
        </p:nvSpPr>
        <p:spPr>
          <a:xfrm>
            <a:off x="5643205" y="2428399"/>
            <a:ext cx="1758196" cy="279202"/>
          </a:xfrm>
          <a:prstGeom prst="rect">
            <a:avLst/>
          </a:prstGeom>
          <a:noFill/>
          <a:ln/>
        </p:spPr>
        <p:txBody>
          <a:bodyPr wrap="non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Mindestkapital</a:t>
            </a:r>
            <a:endParaRPr lang="en-US" sz="1350" dirty="0"/>
          </a:p>
        </p:txBody>
      </p:sp>
      <p:sp>
        <p:nvSpPr>
          <p:cNvPr id="8" name="Text 6"/>
          <p:cNvSpPr/>
          <p:nvPr/>
        </p:nvSpPr>
        <p:spPr>
          <a:xfrm>
            <a:off x="7758113" y="2428399"/>
            <a:ext cx="1758196" cy="279202"/>
          </a:xfrm>
          <a:prstGeom prst="rect">
            <a:avLst/>
          </a:prstGeom>
          <a:noFill/>
          <a:ln/>
        </p:spPr>
        <p:txBody>
          <a:bodyPr wrap="non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Personen</a:t>
            </a:r>
            <a:endParaRPr lang="en-US" sz="1350" dirty="0"/>
          </a:p>
        </p:txBody>
      </p:sp>
      <p:sp>
        <p:nvSpPr>
          <p:cNvPr id="9" name="Text 7"/>
          <p:cNvSpPr/>
          <p:nvPr/>
        </p:nvSpPr>
        <p:spPr>
          <a:xfrm>
            <a:off x="9873020" y="2428399"/>
            <a:ext cx="1758196" cy="279202"/>
          </a:xfrm>
          <a:prstGeom prst="rect">
            <a:avLst/>
          </a:prstGeom>
          <a:noFill/>
          <a:ln/>
        </p:spPr>
        <p:txBody>
          <a:bodyPr wrap="non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Eignung</a:t>
            </a:r>
            <a:endParaRPr lang="en-US" sz="1350" dirty="0"/>
          </a:p>
        </p:txBody>
      </p:sp>
      <p:sp>
        <p:nvSpPr>
          <p:cNvPr id="10" name="Text 8"/>
          <p:cNvSpPr/>
          <p:nvPr/>
        </p:nvSpPr>
        <p:spPr>
          <a:xfrm>
            <a:off x="11987927" y="2428399"/>
            <a:ext cx="1762006" cy="279202"/>
          </a:xfrm>
          <a:prstGeom prst="rect">
            <a:avLst/>
          </a:prstGeom>
          <a:noFill/>
          <a:ln/>
        </p:spPr>
        <p:txBody>
          <a:bodyPr wrap="non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Typische Branche</a:t>
            </a:r>
            <a:endParaRPr lang="en-US" sz="1350" dirty="0"/>
          </a:p>
        </p:txBody>
      </p:sp>
      <p:sp>
        <p:nvSpPr>
          <p:cNvPr id="11" name="Shape 9"/>
          <p:cNvSpPr/>
          <p:nvPr/>
        </p:nvSpPr>
        <p:spPr>
          <a:xfrm>
            <a:off x="705922" y="2819876"/>
            <a:ext cx="13218557" cy="503753"/>
          </a:xfrm>
          <a:prstGeom prst="rect">
            <a:avLst/>
          </a:prstGeom>
          <a:solidFill>
            <a:srgbClr val="000000">
              <a:alpha val="4000"/>
            </a:srgbClr>
          </a:solidFill>
          <a:ln/>
        </p:spPr>
      </p:sp>
      <p:sp>
        <p:nvSpPr>
          <p:cNvPr id="12" name="Text 10"/>
          <p:cNvSpPr/>
          <p:nvPr/>
        </p:nvSpPr>
        <p:spPr>
          <a:xfrm>
            <a:off x="880824" y="2932152"/>
            <a:ext cx="2290763"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Einzelunternehmen</a:t>
            </a:r>
            <a:endParaRPr lang="en-US" sz="1350" dirty="0"/>
          </a:p>
        </p:txBody>
      </p:sp>
      <p:sp>
        <p:nvSpPr>
          <p:cNvPr id="13" name="Text 11"/>
          <p:cNvSpPr/>
          <p:nvPr/>
        </p:nvSpPr>
        <p:spPr>
          <a:xfrm>
            <a:off x="3528298" y="2932152"/>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Unbeschränkt</a:t>
            </a:r>
            <a:endParaRPr lang="en-US" sz="1350" dirty="0"/>
          </a:p>
        </p:txBody>
      </p:sp>
      <p:sp>
        <p:nvSpPr>
          <p:cNvPr id="14" name="Text 12"/>
          <p:cNvSpPr/>
          <p:nvPr/>
        </p:nvSpPr>
        <p:spPr>
          <a:xfrm>
            <a:off x="5643205" y="2932152"/>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0 €</a:t>
            </a:r>
            <a:endParaRPr lang="en-US" sz="1350" dirty="0"/>
          </a:p>
        </p:txBody>
      </p:sp>
      <p:sp>
        <p:nvSpPr>
          <p:cNvPr id="15" name="Text 13"/>
          <p:cNvSpPr/>
          <p:nvPr/>
        </p:nvSpPr>
        <p:spPr>
          <a:xfrm>
            <a:off x="7758113" y="2932152"/>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1</a:t>
            </a:r>
            <a:endParaRPr lang="en-US" sz="1350" dirty="0"/>
          </a:p>
        </p:txBody>
      </p:sp>
      <p:sp>
        <p:nvSpPr>
          <p:cNvPr id="16" name="Text 14"/>
          <p:cNvSpPr/>
          <p:nvPr/>
        </p:nvSpPr>
        <p:spPr>
          <a:xfrm>
            <a:off x="9873020" y="2932152"/>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Klein</a:t>
            </a:r>
            <a:endParaRPr lang="en-US" sz="1350" dirty="0"/>
          </a:p>
        </p:txBody>
      </p:sp>
      <p:sp>
        <p:nvSpPr>
          <p:cNvPr id="17" name="Text 15"/>
          <p:cNvSpPr/>
          <p:nvPr/>
        </p:nvSpPr>
        <p:spPr>
          <a:xfrm>
            <a:off x="11987927" y="2932152"/>
            <a:ext cx="176200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Handel, Handwerk</a:t>
            </a:r>
            <a:endParaRPr lang="en-US" sz="1350" dirty="0"/>
          </a:p>
        </p:txBody>
      </p:sp>
      <p:sp>
        <p:nvSpPr>
          <p:cNvPr id="18" name="Shape 16"/>
          <p:cNvSpPr/>
          <p:nvPr/>
        </p:nvSpPr>
        <p:spPr>
          <a:xfrm>
            <a:off x="705922" y="3323630"/>
            <a:ext cx="13218557" cy="503753"/>
          </a:xfrm>
          <a:prstGeom prst="rect">
            <a:avLst/>
          </a:prstGeom>
          <a:solidFill>
            <a:srgbClr val="FFFFFF">
              <a:alpha val="4000"/>
            </a:srgbClr>
          </a:solidFill>
          <a:ln/>
        </p:spPr>
      </p:sp>
      <p:sp>
        <p:nvSpPr>
          <p:cNvPr id="19" name="Text 17"/>
          <p:cNvSpPr/>
          <p:nvPr/>
        </p:nvSpPr>
        <p:spPr>
          <a:xfrm>
            <a:off x="880824" y="3435906"/>
            <a:ext cx="2290763"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GbR</a:t>
            </a:r>
            <a:endParaRPr lang="en-US" sz="1350" dirty="0"/>
          </a:p>
        </p:txBody>
      </p:sp>
      <p:sp>
        <p:nvSpPr>
          <p:cNvPr id="20" name="Text 18"/>
          <p:cNvSpPr/>
          <p:nvPr/>
        </p:nvSpPr>
        <p:spPr>
          <a:xfrm>
            <a:off x="3528298" y="343590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Unbeschränkt</a:t>
            </a:r>
            <a:endParaRPr lang="en-US" sz="1350" dirty="0"/>
          </a:p>
        </p:txBody>
      </p:sp>
      <p:sp>
        <p:nvSpPr>
          <p:cNvPr id="21" name="Text 19"/>
          <p:cNvSpPr/>
          <p:nvPr/>
        </p:nvSpPr>
        <p:spPr>
          <a:xfrm>
            <a:off x="5643205" y="343590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0 €</a:t>
            </a:r>
            <a:endParaRPr lang="en-US" sz="1350" dirty="0"/>
          </a:p>
        </p:txBody>
      </p:sp>
      <p:sp>
        <p:nvSpPr>
          <p:cNvPr id="22" name="Text 20"/>
          <p:cNvSpPr/>
          <p:nvPr/>
        </p:nvSpPr>
        <p:spPr>
          <a:xfrm>
            <a:off x="7758113" y="343590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Mind. 2</a:t>
            </a:r>
            <a:endParaRPr lang="en-US" sz="1350" dirty="0"/>
          </a:p>
        </p:txBody>
      </p:sp>
      <p:sp>
        <p:nvSpPr>
          <p:cNvPr id="23" name="Text 21"/>
          <p:cNvSpPr/>
          <p:nvPr/>
        </p:nvSpPr>
        <p:spPr>
          <a:xfrm>
            <a:off x="9873020" y="343590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Klein</a:t>
            </a:r>
            <a:endParaRPr lang="en-US" sz="1350" dirty="0"/>
          </a:p>
        </p:txBody>
      </p:sp>
      <p:sp>
        <p:nvSpPr>
          <p:cNvPr id="24" name="Text 22"/>
          <p:cNvSpPr/>
          <p:nvPr/>
        </p:nvSpPr>
        <p:spPr>
          <a:xfrm>
            <a:off x="11987927" y="3435906"/>
            <a:ext cx="176200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Freiberufler, IT</a:t>
            </a:r>
            <a:endParaRPr lang="en-US" sz="1350" dirty="0"/>
          </a:p>
        </p:txBody>
      </p:sp>
      <p:sp>
        <p:nvSpPr>
          <p:cNvPr id="25" name="Shape 23"/>
          <p:cNvSpPr/>
          <p:nvPr/>
        </p:nvSpPr>
        <p:spPr>
          <a:xfrm>
            <a:off x="705922" y="3827383"/>
            <a:ext cx="13218557" cy="503753"/>
          </a:xfrm>
          <a:prstGeom prst="rect">
            <a:avLst/>
          </a:prstGeom>
          <a:solidFill>
            <a:srgbClr val="000000">
              <a:alpha val="4000"/>
            </a:srgbClr>
          </a:solidFill>
          <a:ln/>
        </p:spPr>
      </p:sp>
      <p:sp>
        <p:nvSpPr>
          <p:cNvPr id="26" name="Text 24"/>
          <p:cNvSpPr/>
          <p:nvPr/>
        </p:nvSpPr>
        <p:spPr>
          <a:xfrm>
            <a:off x="880824" y="3939659"/>
            <a:ext cx="2290763"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OHG</a:t>
            </a:r>
            <a:endParaRPr lang="en-US" sz="1350" dirty="0"/>
          </a:p>
        </p:txBody>
      </p:sp>
      <p:sp>
        <p:nvSpPr>
          <p:cNvPr id="27" name="Text 25"/>
          <p:cNvSpPr/>
          <p:nvPr/>
        </p:nvSpPr>
        <p:spPr>
          <a:xfrm>
            <a:off x="3528298" y="3939659"/>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Unbeschränkt</a:t>
            </a:r>
            <a:endParaRPr lang="en-US" sz="1350" dirty="0"/>
          </a:p>
        </p:txBody>
      </p:sp>
      <p:sp>
        <p:nvSpPr>
          <p:cNvPr id="28" name="Text 26"/>
          <p:cNvSpPr/>
          <p:nvPr/>
        </p:nvSpPr>
        <p:spPr>
          <a:xfrm>
            <a:off x="5643205" y="3939659"/>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0 €</a:t>
            </a:r>
            <a:endParaRPr lang="en-US" sz="1350" dirty="0"/>
          </a:p>
        </p:txBody>
      </p:sp>
      <p:sp>
        <p:nvSpPr>
          <p:cNvPr id="29" name="Text 27"/>
          <p:cNvSpPr/>
          <p:nvPr/>
        </p:nvSpPr>
        <p:spPr>
          <a:xfrm>
            <a:off x="7758113" y="3939659"/>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Mind. 2</a:t>
            </a:r>
            <a:endParaRPr lang="en-US" sz="1350" dirty="0"/>
          </a:p>
        </p:txBody>
      </p:sp>
      <p:sp>
        <p:nvSpPr>
          <p:cNvPr id="30" name="Text 28"/>
          <p:cNvSpPr/>
          <p:nvPr/>
        </p:nvSpPr>
        <p:spPr>
          <a:xfrm>
            <a:off x="9873020" y="3939659"/>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Klein-Mittel</a:t>
            </a:r>
            <a:endParaRPr lang="en-US" sz="1350" dirty="0"/>
          </a:p>
        </p:txBody>
      </p:sp>
      <p:sp>
        <p:nvSpPr>
          <p:cNvPr id="31" name="Text 29"/>
          <p:cNvSpPr/>
          <p:nvPr/>
        </p:nvSpPr>
        <p:spPr>
          <a:xfrm>
            <a:off x="11987927" y="3939659"/>
            <a:ext cx="176200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Handel, Produktion</a:t>
            </a:r>
            <a:endParaRPr lang="en-US" sz="1350" dirty="0"/>
          </a:p>
        </p:txBody>
      </p:sp>
      <p:sp>
        <p:nvSpPr>
          <p:cNvPr id="32" name="Shape 30"/>
          <p:cNvSpPr/>
          <p:nvPr/>
        </p:nvSpPr>
        <p:spPr>
          <a:xfrm>
            <a:off x="705922" y="4331137"/>
            <a:ext cx="13218557" cy="503753"/>
          </a:xfrm>
          <a:prstGeom prst="rect">
            <a:avLst/>
          </a:prstGeom>
          <a:solidFill>
            <a:srgbClr val="FFFFFF">
              <a:alpha val="4000"/>
            </a:srgbClr>
          </a:solidFill>
          <a:ln/>
        </p:spPr>
      </p:sp>
      <p:sp>
        <p:nvSpPr>
          <p:cNvPr id="33" name="Text 31"/>
          <p:cNvSpPr/>
          <p:nvPr/>
        </p:nvSpPr>
        <p:spPr>
          <a:xfrm>
            <a:off x="880824" y="4443413"/>
            <a:ext cx="2290763"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KG</a:t>
            </a:r>
            <a:endParaRPr lang="en-US" sz="1350" dirty="0"/>
          </a:p>
        </p:txBody>
      </p:sp>
      <p:sp>
        <p:nvSpPr>
          <p:cNvPr id="34" name="Text 32"/>
          <p:cNvSpPr/>
          <p:nvPr/>
        </p:nvSpPr>
        <p:spPr>
          <a:xfrm>
            <a:off x="3528298" y="4443413"/>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Gemischt</a:t>
            </a:r>
            <a:endParaRPr lang="en-US" sz="1350" dirty="0"/>
          </a:p>
        </p:txBody>
      </p:sp>
      <p:sp>
        <p:nvSpPr>
          <p:cNvPr id="35" name="Text 33"/>
          <p:cNvSpPr/>
          <p:nvPr/>
        </p:nvSpPr>
        <p:spPr>
          <a:xfrm>
            <a:off x="5643205" y="4443413"/>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0 €</a:t>
            </a:r>
            <a:endParaRPr lang="en-US" sz="1350" dirty="0"/>
          </a:p>
        </p:txBody>
      </p:sp>
      <p:sp>
        <p:nvSpPr>
          <p:cNvPr id="36" name="Text 34"/>
          <p:cNvSpPr/>
          <p:nvPr/>
        </p:nvSpPr>
        <p:spPr>
          <a:xfrm>
            <a:off x="7758113" y="4443413"/>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Mind. 2</a:t>
            </a:r>
            <a:endParaRPr lang="en-US" sz="1350" dirty="0"/>
          </a:p>
        </p:txBody>
      </p:sp>
      <p:sp>
        <p:nvSpPr>
          <p:cNvPr id="37" name="Text 35"/>
          <p:cNvSpPr/>
          <p:nvPr/>
        </p:nvSpPr>
        <p:spPr>
          <a:xfrm>
            <a:off x="9873020" y="4443413"/>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Mittel</a:t>
            </a:r>
            <a:endParaRPr lang="en-US" sz="1350" dirty="0"/>
          </a:p>
        </p:txBody>
      </p:sp>
      <p:sp>
        <p:nvSpPr>
          <p:cNvPr id="38" name="Text 36"/>
          <p:cNvSpPr/>
          <p:nvPr/>
        </p:nvSpPr>
        <p:spPr>
          <a:xfrm>
            <a:off x="11987927" y="4443413"/>
            <a:ext cx="176200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Handel, Immobilien</a:t>
            </a:r>
            <a:endParaRPr lang="en-US" sz="1350" dirty="0"/>
          </a:p>
        </p:txBody>
      </p:sp>
      <p:sp>
        <p:nvSpPr>
          <p:cNvPr id="39" name="Shape 37"/>
          <p:cNvSpPr/>
          <p:nvPr/>
        </p:nvSpPr>
        <p:spPr>
          <a:xfrm>
            <a:off x="705922" y="4834890"/>
            <a:ext cx="13218557" cy="503753"/>
          </a:xfrm>
          <a:prstGeom prst="rect">
            <a:avLst/>
          </a:prstGeom>
          <a:solidFill>
            <a:srgbClr val="000000">
              <a:alpha val="4000"/>
            </a:srgbClr>
          </a:solidFill>
          <a:ln/>
        </p:spPr>
      </p:sp>
      <p:sp>
        <p:nvSpPr>
          <p:cNvPr id="40" name="Text 38"/>
          <p:cNvSpPr/>
          <p:nvPr/>
        </p:nvSpPr>
        <p:spPr>
          <a:xfrm>
            <a:off x="880824" y="4947166"/>
            <a:ext cx="2290763"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GmbH</a:t>
            </a:r>
            <a:endParaRPr lang="en-US" sz="1350" dirty="0"/>
          </a:p>
        </p:txBody>
      </p:sp>
      <p:sp>
        <p:nvSpPr>
          <p:cNvPr id="41" name="Text 39"/>
          <p:cNvSpPr/>
          <p:nvPr/>
        </p:nvSpPr>
        <p:spPr>
          <a:xfrm>
            <a:off x="3528298" y="494716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Beschränkt</a:t>
            </a:r>
            <a:endParaRPr lang="en-US" sz="1350" dirty="0"/>
          </a:p>
        </p:txBody>
      </p:sp>
      <p:sp>
        <p:nvSpPr>
          <p:cNvPr id="42" name="Text 40"/>
          <p:cNvSpPr/>
          <p:nvPr/>
        </p:nvSpPr>
        <p:spPr>
          <a:xfrm>
            <a:off x="5643205" y="494716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25.000 €</a:t>
            </a:r>
            <a:endParaRPr lang="en-US" sz="1350" dirty="0"/>
          </a:p>
        </p:txBody>
      </p:sp>
      <p:sp>
        <p:nvSpPr>
          <p:cNvPr id="43" name="Text 41"/>
          <p:cNvSpPr/>
          <p:nvPr/>
        </p:nvSpPr>
        <p:spPr>
          <a:xfrm>
            <a:off x="7758113" y="494716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Mind. 1</a:t>
            </a:r>
            <a:endParaRPr lang="en-US" sz="1350" dirty="0"/>
          </a:p>
        </p:txBody>
      </p:sp>
      <p:sp>
        <p:nvSpPr>
          <p:cNvPr id="44" name="Text 42"/>
          <p:cNvSpPr/>
          <p:nvPr/>
        </p:nvSpPr>
        <p:spPr>
          <a:xfrm>
            <a:off x="9873020" y="494716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Mittel-Groß</a:t>
            </a:r>
            <a:endParaRPr lang="en-US" sz="1350" dirty="0"/>
          </a:p>
        </p:txBody>
      </p:sp>
      <p:sp>
        <p:nvSpPr>
          <p:cNvPr id="45" name="Text 43"/>
          <p:cNvSpPr/>
          <p:nvPr/>
        </p:nvSpPr>
        <p:spPr>
          <a:xfrm>
            <a:off x="11987927" y="4947166"/>
            <a:ext cx="176200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Alle Branchen</a:t>
            </a:r>
            <a:endParaRPr lang="en-US" sz="1350" dirty="0"/>
          </a:p>
        </p:txBody>
      </p:sp>
      <p:sp>
        <p:nvSpPr>
          <p:cNvPr id="46" name="Shape 44"/>
          <p:cNvSpPr/>
          <p:nvPr/>
        </p:nvSpPr>
        <p:spPr>
          <a:xfrm>
            <a:off x="705922" y="5338643"/>
            <a:ext cx="13218557" cy="503753"/>
          </a:xfrm>
          <a:prstGeom prst="rect">
            <a:avLst/>
          </a:prstGeom>
          <a:solidFill>
            <a:srgbClr val="FFFFFF">
              <a:alpha val="4000"/>
            </a:srgbClr>
          </a:solidFill>
          <a:ln/>
        </p:spPr>
      </p:sp>
      <p:sp>
        <p:nvSpPr>
          <p:cNvPr id="47" name="Text 45"/>
          <p:cNvSpPr/>
          <p:nvPr/>
        </p:nvSpPr>
        <p:spPr>
          <a:xfrm>
            <a:off x="880824" y="5450919"/>
            <a:ext cx="2290763"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UG</a:t>
            </a:r>
            <a:endParaRPr lang="en-US" sz="1350" dirty="0"/>
          </a:p>
        </p:txBody>
      </p:sp>
      <p:sp>
        <p:nvSpPr>
          <p:cNvPr id="48" name="Text 46"/>
          <p:cNvSpPr/>
          <p:nvPr/>
        </p:nvSpPr>
        <p:spPr>
          <a:xfrm>
            <a:off x="3528298" y="5450919"/>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Beschränkt</a:t>
            </a:r>
            <a:endParaRPr lang="en-US" sz="1350" dirty="0"/>
          </a:p>
        </p:txBody>
      </p:sp>
      <p:sp>
        <p:nvSpPr>
          <p:cNvPr id="49" name="Text 47"/>
          <p:cNvSpPr/>
          <p:nvPr/>
        </p:nvSpPr>
        <p:spPr>
          <a:xfrm>
            <a:off x="5643205" y="5450919"/>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1 €</a:t>
            </a:r>
            <a:endParaRPr lang="en-US" sz="1350" dirty="0"/>
          </a:p>
        </p:txBody>
      </p:sp>
      <p:sp>
        <p:nvSpPr>
          <p:cNvPr id="50" name="Text 48"/>
          <p:cNvSpPr/>
          <p:nvPr/>
        </p:nvSpPr>
        <p:spPr>
          <a:xfrm>
            <a:off x="7758113" y="5450919"/>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Mind. 1</a:t>
            </a:r>
            <a:endParaRPr lang="en-US" sz="1350" dirty="0"/>
          </a:p>
        </p:txBody>
      </p:sp>
      <p:sp>
        <p:nvSpPr>
          <p:cNvPr id="51" name="Text 49"/>
          <p:cNvSpPr/>
          <p:nvPr/>
        </p:nvSpPr>
        <p:spPr>
          <a:xfrm>
            <a:off x="9873020" y="5450919"/>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Klein</a:t>
            </a:r>
            <a:endParaRPr lang="en-US" sz="1350" dirty="0"/>
          </a:p>
        </p:txBody>
      </p:sp>
      <p:sp>
        <p:nvSpPr>
          <p:cNvPr id="52" name="Text 50"/>
          <p:cNvSpPr/>
          <p:nvPr/>
        </p:nvSpPr>
        <p:spPr>
          <a:xfrm>
            <a:off x="11987927" y="5450919"/>
            <a:ext cx="176200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Startups, IT</a:t>
            </a:r>
            <a:endParaRPr lang="en-US" sz="1350" dirty="0"/>
          </a:p>
        </p:txBody>
      </p:sp>
      <p:sp>
        <p:nvSpPr>
          <p:cNvPr id="53" name="Shape 51"/>
          <p:cNvSpPr/>
          <p:nvPr/>
        </p:nvSpPr>
        <p:spPr>
          <a:xfrm>
            <a:off x="705922" y="5842397"/>
            <a:ext cx="13218557" cy="503753"/>
          </a:xfrm>
          <a:prstGeom prst="rect">
            <a:avLst/>
          </a:prstGeom>
          <a:solidFill>
            <a:srgbClr val="000000">
              <a:alpha val="4000"/>
            </a:srgbClr>
          </a:solidFill>
          <a:ln/>
        </p:spPr>
      </p:sp>
      <p:sp>
        <p:nvSpPr>
          <p:cNvPr id="54" name="Text 52"/>
          <p:cNvSpPr/>
          <p:nvPr/>
        </p:nvSpPr>
        <p:spPr>
          <a:xfrm>
            <a:off x="880824" y="5954673"/>
            <a:ext cx="2290763"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AG</a:t>
            </a:r>
            <a:endParaRPr lang="en-US" sz="1350" dirty="0"/>
          </a:p>
        </p:txBody>
      </p:sp>
      <p:sp>
        <p:nvSpPr>
          <p:cNvPr id="55" name="Text 53"/>
          <p:cNvSpPr/>
          <p:nvPr/>
        </p:nvSpPr>
        <p:spPr>
          <a:xfrm>
            <a:off x="3528298" y="5954673"/>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Beschränkt</a:t>
            </a:r>
            <a:endParaRPr lang="en-US" sz="1350" dirty="0"/>
          </a:p>
        </p:txBody>
      </p:sp>
      <p:sp>
        <p:nvSpPr>
          <p:cNvPr id="56" name="Text 54"/>
          <p:cNvSpPr/>
          <p:nvPr/>
        </p:nvSpPr>
        <p:spPr>
          <a:xfrm>
            <a:off x="5643205" y="5954673"/>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50.000 €</a:t>
            </a:r>
            <a:endParaRPr lang="en-US" sz="1350" dirty="0"/>
          </a:p>
        </p:txBody>
      </p:sp>
      <p:sp>
        <p:nvSpPr>
          <p:cNvPr id="57" name="Text 55"/>
          <p:cNvSpPr/>
          <p:nvPr/>
        </p:nvSpPr>
        <p:spPr>
          <a:xfrm>
            <a:off x="7758113" y="5954673"/>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Mind. 1</a:t>
            </a:r>
            <a:endParaRPr lang="en-US" sz="1350" dirty="0"/>
          </a:p>
        </p:txBody>
      </p:sp>
      <p:sp>
        <p:nvSpPr>
          <p:cNvPr id="58" name="Text 56"/>
          <p:cNvSpPr/>
          <p:nvPr/>
        </p:nvSpPr>
        <p:spPr>
          <a:xfrm>
            <a:off x="9873020" y="5954673"/>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Groß</a:t>
            </a:r>
            <a:endParaRPr lang="en-US" sz="1350" dirty="0"/>
          </a:p>
        </p:txBody>
      </p:sp>
      <p:sp>
        <p:nvSpPr>
          <p:cNvPr id="59" name="Text 57"/>
          <p:cNvSpPr/>
          <p:nvPr/>
        </p:nvSpPr>
        <p:spPr>
          <a:xfrm>
            <a:off x="11987927" y="5954673"/>
            <a:ext cx="176200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Industrie, Börse</a:t>
            </a:r>
            <a:endParaRPr lang="en-US" sz="1350" dirty="0"/>
          </a:p>
        </p:txBody>
      </p:sp>
      <p:sp>
        <p:nvSpPr>
          <p:cNvPr id="60" name="Shape 58"/>
          <p:cNvSpPr/>
          <p:nvPr/>
        </p:nvSpPr>
        <p:spPr>
          <a:xfrm>
            <a:off x="705922" y="6346150"/>
            <a:ext cx="13218557" cy="503753"/>
          </a:xfrm>
          <a:prstGeom prst="rect">
            <a:avLst/>
          </a:prstGeom>
          <a:solidFill>
            <a:srgbClr val="FFFFFF">
              <a:alpha val="4000"/>
            </a:srgbClr>
          </a:solidFill>
          <a:ln/>
        </p:spPr>
      </p:sp>
      <p:sp>
        <p:nvSpPr>
          <p:cNvPr id="61" name="Text 59"/>
          <p:cNvSpPr/>
          <p:nvPr/>
        </p:nvSpPr>
        <p:spPr>
          <a:xfrm>
            <a:off x="880824" y="6458426"/>
            <a:ext cx="2290763"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e.G.</a:t>
            </a:r>
            <a:endParaRPr lang="en-US" sz="1350" dirty="0"/>
          </a:p>
        </p:txBody>
      </p:sp>
      <p:sp>
        <p:nvSpPr>
          <p:cNvPr id="62" name="Text 60"/>
          <p:cNvSpPr/>
          <p:nvPr/>
        </p:nvSpPr>
        <p:spPr>
          <a:xfrm>
            <a:off x="3528298" y="645842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Beschränkt</a:t>
            </a:r>
            <a:endParaRPr lang="en-US" sz="1350" dirty="0"/>
          </a:p>
        </p:txBody>
      </p:sp>
      <p:sp>
        <p:nvSpPr>
          <p:cNvPr id="63" name="Text 61"/>
          <p:cNvSpPr/>
          <p:nvPr/>
        </p:nvSpPr>
        <p:spPr>
          <a:xfrm>
            <a:off x="5643205" y="645842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0 €</a:t>
            </a:r>
            <a:endParaRPr lang="en-US" sz="1350" dirty="0"/>
          </a:p>
        </p:txBody>
      </p:sp>
      <p:sp>
        <p:nvSpPr>
          <p:cNvPr id="64" name="Text 62"/>
          <p:cNvSpPr/>
          <p:nvPr/>
        </p:nvSpPr>
        <p:spPr>
          <a:xfrm>
            <a:off x="7758113" y="645842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Mind. 3</a:t>
            </a:r>
            <a:endParaRPr lang="en-US" sz="1350" dirty="0"/>
          </a:p>
        </p:txBody>
      </p:sp>
      <p:sp>
        <p:nvSpPr>
          <p:cNvPr id="65" name="Text 63"/>
          <p:cNvSpPr/>
          <p:nvPr/>
        </p:nvSpPr>
        <p:spPr>
          <a:xfrm>
            <a:off x="9873020" y="6458426"/>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Variabel</a:t>
            </a:r>
            <a:endParaRPr lang="en-US" sz="1350" dirty="0"/>
          </a:p>
        </p:txBody>
      </p:sp>
      <p:sp>
        <p:nvSpPr>
          <p:cNvPr id="66" name="Text 64"/>
          <p:cNvSpPr/>
          <p:nvPr/>
        </p:nvSpPr>
        <p:spPr>
          <a:xfrm>
            <a:off x="11987927" y="6458426"/>
            <a:ext cx="176200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Genossenschaften</a:t>
            </a:r>
            <a:endParaRPr lang="en-US" sz="1350" dirty="0"/>
          </a:p>
        </p:txBody>
      </p:sp>
      <p:sp>
        <p:nvSpPr>
          <p:cNvPr id="67" name="Shape 65"/>
          <p:cNvSpPr/>
          <p:nvPr/>
        </p:nvSpPr>
        <p:spPr>
          <a:xfrm>
            <a:off x="705922" y="6849904"/>
            <a:ext cx="13218557" cy="503753"/>
          </a:xfrm>
          <a:prstGeom prst="rect">
            <a:avLst/>
          </a:prstGeom>
          <a:solidFill>
            <a:srgbClr val="000000">
              <a:alpha val="4000"/>
            </a:srgbClr>
          </a:solidFill>
          <a:ln/>
        </p:spPr>
      </p:sp>
      <p:sp>
        <p:nvSpPr>
          <p:cNvPr id="68" name="Text 66"/>
          <p:cNvSpPr/>
          <p:nvPr/>
        </p:nvSpPr>
        <p:spPr>
          <a:xfrm>
            <a:off x="880824" y="6962180"/>
            <a:ext cx="2290763"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e.K.</a:t>
            </a:r>
            <a:endParaRPr lang="en-US" sz="1350" dirty="0"/>
          </a:p>
        </p:txBody>
      </p:sp>
      <p:sp>
        <p:nvSpPr>
          <p:cNvPr id="69" name="Text 67"/>
          <p:cNvSpPr/>
          <p:nvPr/>
        </p:nvSpPr>
        <p:spPr>
          <a:xfrm>
            <a:off x="3528298" y="6962180"/>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Unbeschränkt</a:t>
            </a:r>
            <a:endParaRPr lang="en-US" sz="1350" dirty="0"/>
          </a:p>
        </p:txBody>
      </p:sp>
      <p:sp>
        <p:nvSpPr>
          <p:cNvPr id="70" name="Text 68"/>
          <p:cNvSpPr/>
          <p:nvPr/>
        </p:nvSpPr>
        <p:spPr>
          <a:xfrm>
            <a:off x="5643205" y="6962180"/>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0 €</a:t>
            </a:r>
            <a:endParaRPr lang="en-US" sz="1350" dirty="0"/>
          </a:p>
        </p:txBody>
      </p:sp>
      <p:sp>
        <p:nvSpPr>
          <p:cNvPr id="71" name="Text 69"/>
          <p:cNvSpPr/>
          <p:nvPr/>
        </p:nvSpPr>
        <p:spPr>
          <a:xfrm>
            <a:off x="7758113" y="6962180"/>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1</a:t>
            </a:r>
            <a:endParaRPr lang="en-US" sz="1350" dirty="0"/>
          </a:p>
        </p:txBody>
      </p:sp>
      <p:sp>
        <p:nvSpPr>
          <p:cNvPr id="72" name="Text 70"/>
          <p:cNvSpPr/>
          <p:nvPr/>
        </p:nvSpPr>
        <p:spPr>
          <a:xfrm>
            <a:off x="9873020" y="6962180"/>
            <a:ext cx="175819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Klein-Mittel</a:t>
            </a:r>
            <a:endParaRPr lang="en-US" sz="1350" dirty="0"/>
          </a:p>
        </p:txBody>
      </p:sp>
      <p:sp>
        <p:nvSpPr>
          <p:cNvPr id="73" name="Text 71"/>
          <p:cNvSpPr/>
          <p:nvPr/>
        </p:nvSpPr>
        <p:spPr>
          <a:xfrm>
            <a:off x="11987927" y="6962180"/>
            <a:ext cx="1762006" cy="279202"/>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Handel, Gewerbe</a:t>
            </a:r>
            <a:endParaRPr lang="en-US" sz="13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686395" y="471845"/>
            <a:ext cx="11534894" cy="536138"/>
          </a:xfrm>
          <a:prstGeom prst="rect">
            <a:avLst/>
          </a:prstGeom>
          <a:noFill/>
          <a:ln/>
        </p:spPr>
        <p:txBody>
          <a:bodyPr wrap="none" lIns="0" tIns="0" rIns="0" bIns="0" rtlCol="0" anchor="t"/>
          <a:lstStyle/>
          <a:p>
            <a:pPr algn="l" indent="0" marL="0">
              <a:lnSpc>
                <a:spcPts val="4200"/>
              </a:lnSpc>
              <a:buNone/>
            </a:pPr>
            <a:r>
              <a:rPr lang="en-US" sz="3350" b="1" dirty="0">
                <a:solidFill>
                  <a:srgbClr val="333F70"/>
                </a:solidFill>
                <a:latin typeface="Unbounded Bold" pitchFamily="34" charset="0"/>
                <a:ea typeface="Unbounded Bold" pitchFamily="34" charset="-122"/>
                <a:cs typeface="Unbounded Bold" pitchFamily="34" charset="-120"/>
              </a:rPr>
              <a:t>Checkliste: Die richtige Rechtsform wählen</a:t>
            </a:r>
            <a:endParaRPr lang="en-US" sz="3350" dirty="0"/>
          </a:p>
        </p:txBody>
      </p:sp>
      <p:sp>
        <p:nvSpPr>
          <p:cNvPr id="3" name="Text 1"/>
          <p:cNvSpPr/>
          <p:nvPr/>
        </p:nvSpPr>
        <p:spPr>
          <a:xfrm>
            <a:off x="686395" y="1351121"/>
            <a:ext cx="13257609" cy="274439"/>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Bei der Wahl der Rechtsform sollten Sie folgende Fragen durchdenken:</a:t>
            </a:r>
            <a:endParaRPr lang="en-US" sz="1350" dirty="0"/>
          </a:p>
        </p:txBody>
      </p:sp>
      <p:sp>
        <p:nvSpPr>
          <p:cNvPr id="4" name="Shape 2"/>
          <p:cNvSpPr/>
          <p:nvPr/>
        </p:nvSpPr>
        <p:spPr>
          <a:xfrm>
            <a:off x="686395" y="1818561"/>
            <a:ext cx="386120" cy="386120"/>
          </a:xfrm>
          <a:prstGeom prst="roundRect">
            <a:avLst>
              <a:gd name="adj" fmla="val 18667"/>
            </a:avLst>
          </a:prstGeom>
          <a:solidFill>
            <a:srgbClr val="D6F5EE"/>
          </a:solidFill>
          <a:ln w="7620">
            <a:solidFill>
              <a:srgbClr val="BCDBD4"/>
            </a:solidFill>
            <a:prstDash val="solid"/>
          </a:ln>
        </p:spPr>
      </p:sp>
      <p:sp>
        <p:nvSpPr>
          <p:cNvPr id="5" name="Text 3"/>
          <p:cNvSpPr/>
          <p:nvPr/>
        </p:nvSpPr>
        <p:spPr>
          <a:xfrm>
            <a:off x="750689" y="1850708"/>
            <a:ext cx="257413" cy="321707"/>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Bold" pitchFamily="34" charset="0"/>
                <a:ea typeface="Unbounded Bold" pitchFamily="34" charset="-122"/>
                <a:cs typeface="Unbounded Bold" pitchFamily="34" charset="-120"/>
              </a:rPr>
              <a:t>1</a:t>
            </a:r>
            <a:endParaRPr lang="en-US" sz="2000" dirty="0"/>
          </a:p>
        </p:txBody>
      </p:sp>
      <p:sp>
        <p:nvSpPr>
          <p:cNvPr id="6" name="Text 4"/>
          <p:cNvSpPr/>
          <p:nvPr/>
        </p:nvSpPr>
        <p:spPr>
          <a:xfrm>
            <a:off x="1244084" y="1877497"/>
            <a:ext cx="4587835" cy="268129"/>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Wie hoch ist mein Haftungsrisiko?</a:t>
            </a:r>
            <a:endParaRPr lang="en-US" sz="1650" dirty="0"/>
          </a:p>
        </p:txBody>
      </p:sp>
      <p:sp>
        <p:nvSpPr>
          <p:cNvPr id="7" name="Text 5"/>
          <p:cNvSpPr/>
          <p:nvPr/>
        </p:nvSpPr>
        <p:spPr>
          <a:xfrm>
            <a:off x="1244084" y="2248495"/>
            <a:ext cx="12699921" cy="274439"/>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Bei hohem Risiko sprechen Gründe für eine Kapitalgesellschaft mit beschränkter Haftung.</a:t>
            </a:r>
            <a:endParaRPr lang="en-US" sz="1350" dirty="0"/>
          </a:p>
        </p:txBody>
      </p:sp>
      <p:sp>
        <p:nvSpPr>
          <p:cNvPr id="8" name="Shape 6"/>
          <p:cNvSpPr/>
          <p:nvPr/>
        </p:nvSpPr>
        <p:spPr>
          <a:xfrm>
            <a:off x="686395" y="2866073"/>
            <a:ext cx="386120" cy="386120"/>
          </a:xfrm>
          <a:prstGeom prst="roundRect">
            <a:avLst>
              <a:gd name="adj" fmla="val 18667"/>
            </a:avLst>
          </a:prstGeom>
          <a:solidFill>
            <a:srgbClr val="D6F5EE"/>
          </a:solidFill>
          <a:ln w="7620">
            <a:solidFill>
              <a:srgbClr val="BCDBD4"/>
            </a:solidFill>
            <a:prstDash val="solid"/>
          </a:ln>
        </p:spPr>
      </p:sp>
      <p:sp>
        <p:nvSpPr>
          <p:cNvPr id="9" name="Text 7"/>
          <p:cNvSpPr/>
          <p:nvPr/>
        </p:nvSpPr>
        <p:spPr>
          <a:xfrm>
            <a:off x="750689" y="2898219"/>
            <a:ext cx="257413" cy="321707"/>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Bold" pitchFamily="34" charset="0"/>
                <a:ea typeface="Unbounded Bold" pitchFamily="34" charset="-122"/>
                <a:cs typeface="Unbounded Bold" pitchFamily="34" charset="-120"/>
              </a:rPr>
              <a:t>2</a:t>
            </a:r>
            <a:endParaRPr lang="en-US" sz="2000" dirty="0"/>
          </a:p>
        </p:txBody>
      </p:sp>
      <p:sp>
        <p:nvSpPr>
          <p:cNvPr id="10" name="Text 8"/>
          <p:cNvSpPr/>
          <p:nvPr/>
        </p:nvSpPr>
        <p:spPr>
          <a:xfrm>
            <a:off x="1244084" y="2925008"/>
            <a:ext cx="5646896" cy="268129"/>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Wie viel Startkapital steht zur Verfügung?</a:t>
            </a:r>
            <a:endParaRPr lang="en-US" sz="1650" dirty="0"/>
          </a:p>
        </p:txBody>
      </p:sp>
      <p:sp>
        <p:nvSpPr>
          <p:cNvPr id="11" name="Text 9"/>
          <p:cNvSpPr/>
          <p:nvPr/>
        </p:nvSpPr>
        <p:spPr>
          <a:xfrm>
            <a:off x="1244084" y="3296007"/>
            <a:ext cx="12699921" cy="274439"/>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Manche Rechtsformen erfordern Mindestkapital, andere nicht.</a:t>
            </a:r>
            <a:endParaRPr lang="en-US" sz="1350" dirty="0"/>
          </a:p>
        </p:txBody>
      </p:sp>
      <p:sp>
        <p:nvSpPr>
          <p:cNvPr id="12" name="Shape 10"/>
          <p:cNvSpPr/>
          <p:nvPr/>
        </p:nvSpPr>
        <p:spPr>
          <a:xfrm>
            <a:off x="686395" y="3913584"/>
            <a:ext cx="386120" cy="386120"/>
          </a:xfrm>
          <a:prstGeom prst="roundRect">
            <a:avLst>
              <a:gd name="adj" fmla="val 18667"/>
            </a:avLst>
          </a:prstGeom>
          <a:solidFill>
            <a:srgbClr val="D6F5EE"/>
          </a:solidFill>
          <a:ln w="7620">
            <a:solidFill>
              <a:srgbClr val="BCDBD4"/>
            </a:solidFill>
            <a:prstDash val="solid"/>
          </a:ln>
        </p:spPr>
      </p:sp>
      <p:sp>
        <p:nvSpPr>
          <p:cNvPr id="13" name="Text 11"/>
          <p:cNvSpPr/>
          <p:nvPr/>
        </p:nvSpPr>
        <p:spPr>
          <a:xfrm>
            <a:off x="750689" y="3945731"/>
            <a:ext cx="257413" cy="321707"/>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Bold" pitchFamily="34" charset="0"/>
                <a:ea typeface="Unbounded Bold" pitchFamily="34" charset="-122"/>
                <a:cs typeface="Unbounded Bold" pitchFamily="34" charset="-120"/>
              </a:rPr>
              <a:t>3</a:t>
            </a:r>
            <a:endParaRPr lang="en-US" sz="2000" dirty="0"/>
          </a:p>
        </p:txBody>
      </p:sp>
      <p:sp>
        <p:nvSpPr>
          <p:cNvPr id="14" name="Text 12"/>
          <p:cNvSpPr/>
          <p:nvPr/>
        </p:nvSpPr>
        <p:spPr>
          <a:xfrm>
            <a:off x="1244084" y="3972520"/>
            <a:ext cx="4188738" cy="268129"/>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Gründe ich allein oder im Team?</a:t>
            </a:r>
            <a:endParaRPr lang="en-US" sz="1650" dirty="0"/>
          </a:p>
        </p:txBody>
      </p:sp>
      <p:sp>
        <p:nvSpPr>
          <p:cNvPr id="15" name="Text 13"/>
          <p:cNvSpPr/>
          <p:nvPr/>
        </p:nvSpPr>
        <p:spPr>
          <a:xfrm>
            <a:off x="1244084" y="4343519"/>
            <a:ext cx="12699921" cy="274439"/>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Einzelunternehmen oder Personengesellschaft? Die Anzahl der Gründer ist entscheidend.</a:t>
            </a:r>
            <a:endParaRPr lang="en-US" sz="1350" dirty="0"/>
          </a:p>
        </p:txBody>
      </p:sp>
      <p:sp>
        <p:nvSpPr>
          <p:cNvPr id="16" name="Shape 14"/>
          <p:cNvSpPr/>
          <p:nvPr/>
        </p:nvSpPr>
        <p:spPr>
          <a:xfrm>
            <a:off x="686395" y="4961096"/>
            <a:ext cx="386120" cy="386120"/>
          </a:xfrm>
          <a:prstGeom prst="roundRect">
            <a:avLst>
              <a:gd name="adj" fmla="val 18667"/>
            </a:avLst>
          </a:prstGeom>
          <a:solidFill>
            <a:srgbClr val="D6F5EE"/>
          </a:solidFill>
          <a:ln w="7620">
            <a:solidFill>
              <a:srgbClr val="BCDBD4"/>
            </a:solidFill>
            <a:prstDash val="solid"/>
          </a:ln>
        </p:spPr>
      </p:sp>
      <p:sp>
        <p:nvSpPr>
          <p:cNvPr id="17" name="Text 15"/>
          <p:cNvSpPr/>
          <p:nvPr/>
        </p:nvSpPr>
        <p:spPr>
          <a:xfrm>
            <a:off x="750689" y="4993243"/>
            <a:ext cx="257413" cy="321707"/>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Bold" pitchFamily="34" charset="0"/>
                <a:ea typeface="Unbounded Bold" pitchFamily="34" charset="-122"/>
                <a:cs typeface="Unbounded Bold" pitchFamily="34" charset="-120"/>
              </a:rPr>
              <a:t>4</a:t>
            </a:r>
            <a:endParaRPr lang="en-US" sz="2000" dirty="0"/>
          </a:p>
        </p:txBody>
      </p:sp>
      <p:sp>
        <p:nvSpPr>
          <p:cNvPr id="18" name="Text 16"/>
          <p:cNvSpPr/>
          <p:nvPr/>
        </p:nvSpPr>
        <p:spPr>
          <a:xfrm>
            <a:off x="1244084" y="5020032"/>
            <a:ext cx="4633436" cy="268129"/>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Welches Image möchte ich haben?</a:t>
            </a:r>
            <a:endParaRPr lang="en-US" sz="1650" dirty="0"/>
          </a:p>
        </p:txBody>
      </p:sp>
      <p:sp>
        <p:nvSpPr>
          <p:cNvPr id="19" name="Text 17"/>
          <p:cNvSpPr/>
          <p:nvPr/>
        </p:nvSpPr>
        <p:spPr>
          <a:xfrm>
            <a:off x="1244084" y="5391031"/>
            <a:ext cx="12699921" cy="274439"/>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Eine GmbH oder AG wirkt professioneller als ein Kleingewerbe.</a:t>
            </a:r>
            <a:endParaRPr lang="en-US" sz="1350" dirty="0"/>
          </a:p>
        </p:txBody>
      </p:sp>
      <p:sp>
        <p:nvSpPr>
          <p:cNvPr id="20" name="Shape 18"/>
          <p:cNvSpPr/>
          <p:nvPr/>
        </p:nvSpPr>
        <p:spPr>
          <a:xfrm>
            <a:off x="686395" y="6008608"/>
            <a:ext cx="386120" cy="386120"/>
          </a:xfrm>
          <a:prstGeom prst="roundRect">
            <a:avLst>
              <a:gd name="adj" fmla="val 18667"/>
            </a:avLst>
          </a:prstGeom>
          <a:solidFill>
            <a:srgbClr val="D6F5EE"/>
          </a:solidFill>
          <a:ln w="7620">
            <a:solidFill>
              <a:srgbClr val="BCDBD4"/>
            </a:solidFill>
            <a:prstDash val="solid"/>
          </a:ln>
        </p:spPr>
      </p:sp>
      <p:sp>
        <p:nvSpPr>
          <p:cNvPr id="21" name="Text 19"/>
          <p:cNvSpPr/>
          <p:nvPr/>
        </p:nvSpPr>
        <p:spPr>
          <a:xfrm>
            <a:off x="750689" y="6040755"/>
            <a:ext cx="257413" cy="321707"/>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Bold" pitchFamily="34" charset="0"/>
                <a:ea typeface="Unbounded Bold" pitchFamily="34" charset="-122"/>
                <a:cs typeface="Unbounded Bold" pitchFamily="34" charset="-120"/>
              </a:rPr>
              <a:t>5</a:t>
            </a:r>
            <a:endParaRPr lang="en-US" sz="2000" dirty="0"/>
          </a:p>
        </p:txBody>
      </p:sp>
      <p:sp>
        <p:nvSpPr>
          <p:cNvPr id="22" name="Text 20"/>
          <p:cNvSpPr/>
          <p:nvPr/>
        </p:nvSpPr>
        <p:spPr>
          <a:xfrm>
            <a:off x="1244084" y="6067544"/>
            <a:ext cx="5172789" cy="268129"/>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Wie komplex darf die Verwaltung sein?</a:t>
            </a:r>
            <a:endParaRPr lang="en-US" sz="1650" dirty="0"/>
          </a:p>
        </p:txBody>
      </p:sp>
      <p:sp>
        <p:nvSpPr>
          <p:cNvPr id="23" name="Text 21"/>
          <p:cNvSpPr/>
          <p:nvPr/>
        </p:nvSpPr>
        <p:spPr>
          <a:xfrm>
            <a:off x="1244084" y="6438543"/>
            <a:ext cx="12699921" cy="274439"/>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Kapitalgesellschaften haben höheren Verwaltungsaufwand als Personengesellschaften.</a:t>
            </a:r>
            <a:endParaRPr lang="en-US" sz="1350" dirty="0"/>
          </a:p>
        </p:txBody>
      </p:sp>
      <p:sp>
        <p:nvSpPr>
          <p:cNvPr id="24" name="Shape 22"/>
          <p:cNvSpPr/>
          <p:nvPr/>
        </p:nvSpPr>
        <p:spPr>
          <a:xfrm>
            <a:off x="686395" y="7056120"/>
            <a:ext cx="386120" cy="386120"/>
          </a:xfrm>
          <a:prstGeom prst="roundRect">
            <a:avLst>
              <a:gd name="adj" fmla="val 18667"/>
            </a:avLst>
          </a:prstGeom>
          <a:solidFill>
            <a:srgbClr val="D6F5EE"/>
          </a:solidFill>
          <a:ln w="7620">
            <a:solidFill>
              <a:srgbClr val="BCDBD4"/>
            </a:solidFill>
            <a:prstDash val="solid"/>
          </a:ln>
        </p:spPr>
      </p:sp>
      <p:sp>
        <p:nvSpPr>
          <p:cNvPr id="25" name="Text 23"/>
          <p:cNvSpPr/>
          <p:nvPr/>
        </p:nvSpPr>
        <p:spPr>
          <a:xfrm>
            <a:off x="750689" y="7088267"/>
            <a:ext cx="257413" cy="321707"/>
          </a:xfrm>
          <a:prstGeom prst="rect">
            <a:avLst/>
          </a:prstGeom>
          <a:noFill/>
          <a:ln/>
        </p:spPr>
        <p:txBody>
          <a:bodyPr wrap="none" lIns="0" tIns="0" rIns="0" bIns="0" rtlCol="0" anchor="t"/>
          <a:lstStyle/>
          <a:p>
            <a:pPr algn="ctr" indent="0" marL="0">
              <a:lnSpc>
                <a:spcPts val="2000"/>
              </a:lnSpc>
              <a:buNone/>
            </a:pPr>
            <a:r>
              <a:rPr lang="en-US" sz="2000" b="1" dirty="0">
                <a:solidFill>
                  <a:srgbClr val="333F70"/>
                </a:solidFill>
                <a:latin typeface="Unbounded Bold" pitchFamily="34" charset="0"/>
                <a:ea typeface="Unbounded Bold" pitchFamily="34" charset="-122"/>
                <a:cs typeface="Unbounded Bold" pitchFamily="34" charset="-120"/>
              </a:rPr>
              <a:t>6</a:t>
            </a:r>
            <a:endParaRPr lang="en-US" sz="2000" dirty="0"/>
          </a:p>
        </p:txBody>
      </p:sp>
      <p:sp>
        <p:nvSpPr>
          <p:cNvPr id="26" name="Text 24"/>
          <p:cNvSpPr/>
          <p:nvPr/>
        </p:nvSpPr>
        <p:spPr>
          <a:xfrm>
            <a:off x="1244084" y="7115056"/>
            <a:ext cx="4756547" cy="268129"/>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Plane ich Investoren aufzunehmen?</a:t>
            </a:r>
            <a:endParaRPr lang="en-US" sz="1650" dirty="0"/>
          </a:p>
        </p:txBody>
      </p:sp>
      <p:sp>
        <p:nvSpPr>
          <p:cNvPr id="27" name="Text 25"/>
          <p:cNvSpPr/>
          <p:nvPr/>
        </p:nvSpPr>
        <p:spPr>
          <a:xfrm>
            <a:off x="1244084" y="7486055"/>
            <a:ext cx="12699921" cy="274439"/>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Kapitalgesellschaften sind attraktiver für externe Investoren.</a:t>
            </a:r>
            <a:endParaRPr lang="en-US" sz="13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93790" y="609600"/>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Zusammenfassung: Die wichtigsten Erkenntnisse</a:t>
            </a:r>
            <a:endParaRPr lang="en-US" sz="3900" dirty="0"/>
          </a:p>
        </p:txBody>
      </p:sp>
      <p:sp>
        <p:nvSpPr>
          <p:cNvPr id="3" name="Shape 1"/>
          <p:cNvSpPr/>
          <p:nvPr/>
        </p:nvSpPr>
        <p:spPr>
          <a:xfrm>
            <a:off x="793790" y="2246590"/>
            <a:ext cx="6422231" cy="2587466"/>
          </a:xfrm>
          <a:prstGeom prst="roundRect">
            <a:avLst>
              <a:gd name="adj" fmla="val 3222"/>
            </a:avLst>
          </a:prstGeom>
          <a:solidFill>
            <a:srgbClr val="D6F5EE"/>
          </a:solidFill>
          <a:ln w="7620">
            <a:solidFill>
              <a:srgbClr val="BCDBD4"/>
            </a:solidFill>
            <a:prstDash val="solid"/>
          </a:ln>
        </p:spPr>
      </p:sp>
      <p:sp>
        <p:nvSpPr>
          <p:cNvPr id="4" name="Shape 2"/>
          <p:cNvSpPr/>
          <p:nvPr/>
        </p:nvSpPr>
        <p:spPr>
          <a:xfrm>
            <a:off x="999768" y="2452568"/>
            <a:ext cx="595313" cy="595313"/>
          </a:xfrm>
          <a:prstGeom prst="roundRect">
            <a:avLst>
              <a:gd name="adj" fmla="val 15358451"/>
            </a:avLst>
          </a:prstGeom>
          <a:solidFill>
            <a:srgbClr val="26A688"/>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2616160"/>
            <a:ext cx="267891" cy="267891"/>
          </a:xfrm>
          <a:prstGeom prst="rect">
            <a:avLst/>
          </a:prstGeom>
        </p:spPr>
      </p:pic>
      <p:sp>
        <p:nvSpPr>
          <p:cNvPr id="6" name="Text 3"/>
          <p:cNvSpPr/>
          <p:nvPr/>
        </p:nvSpPr>
        <p:spPr>
          <a:xfrm>
            <a:off x="999768" y="3246239"/>
            <a:ext cx="3817620"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Personengesellschaften</a:t>
            </a:r>
            <a:endParaRPr lang="en-US" sz="1950" dirty="0"/>
          </a:p>
        </p:txBody>
      </p:sp>
      <p:sp>
        <p:nvSpPr>
          <p:cNvPr id="7" name="Text 4"/>
          <p:cNvSpPr/>
          <p:nvPr/>
        </p:nvSpPr>
        <p:spPr>
          <a:xfrm>
            <a:off x="999768" y="3675459"/>
            <a:ext cx="601027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Einfache Gründung und flexible Gestaltung, aber persönliche Haftung ohne Begrenzung. Ideal für kleinere Unternehmen und Partnerschaften.</a:t>
            </a:r>
            <a:endParaRPr lang="en-US" sz="1550" dirty="0"/>
          </a:p>
        </p:txBody>
      </p:sp>
      <p:sp>
        <p:nvSpPr>
          <p:cNvPr id="8" name="Shape 5"/>
          <p:cNvSpPr/>
          <p:nvPr/>
        </p:nvSpPr>
        <p:spPr>
          <a:xfrm>
            <a:off x="7414379" y="2246590"/>
            <a:ext cx="6422231" cy="2587466"/>
          </a:xfrm>
          <a:prstGeom prst="roundRect">
            <a:avLst>
              <a:gd name="adj" fmla="val 3222"/>
            </a:avLst>
          </a:prstGeom>
          <a:solidFill>
            <a:srgbClr val="D6F5EE"/>
          </a:solidFill>
          <a:ln w="7620">
            <a:solidFill>
              <a:srgbClr val="BCDBD4"/>
            </a:solidFill>
            <a:prstDash val="solid"/>
          </a:ln>
        </p:spPr>
      </p:sp>
      <p:sp>
        <p:nvSpPr>
          <p:cNvPr id="9" name="Shape 6"/>
          <p:cNvSpPr/>
          <p:nvPr/>
        </p:nvSpPr>
        <p:spPr>
          <a:xfrm>
            <a:off x="7620357" y="2452568"/>
            <a:ext cx="595313" cy="595313"/>
          </a:xfrm>
          <a:prstGeom prst="roundRect">
            <a:avLst>
              <a:gd name="adj" fmla="val 15358451"/>
            </a:avLst>
          </a:prstGeom>
          <a:solidFill>
            <a:srgbClr val="26A688"/>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4068" y="2616160"/>
            <a:ext cx="267891" cy="267891"/>
          </a:xfrm>
          <a:prstGeom prst="rect">
            <a:avLst/>
          </a:prstGeom>
        </p:spPr>
      </p:pic>
      <p:sp>
        <p:nvSpPr>
          <p:cNvPr id="11" name="Text 7"/>
          <p:cNvSpPr/>
          <p:nvPr/>
        </p:nvSpPr>
        <p:spPr>
          <a:xfrm>
            <a:off x="7620357" y="3246239"/>
            <a:ext cx="3469958"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Kapitalgesellschaften</a:t>
            </a:r>
            <a:endParaRPr lang="en-US" sz="1950" dirty="0"/>
          </a:p>
        </p:txBody>
      </p:sp>
      <p:sp>
        <p:nvSpPr>
          <p:cNvPr id="12" name="Text 8"/>
          <p:cNvSpPr/>
          <p:nvPr/>
        </p:nvSpPr>
        <p:spPr>
          <a:xfrm>
            <a:off x="7620357" y="3675459"/>
            <a:ext cx="601027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Haftungsbegrenzung und professionelles Image, aber höhere Formalitäten und Kosten. Empfehlenswert bei Wachstum und höherem Risiko.</a:t>
            </a:r>
            <a:endParaRPr lang="en-US" sz="1550" dirty="0"/>
          </a:p>
        </p:txBody>
      </p:sp>
      <p:sp>
        <p:nvSpPr>
          <p:cNvPr id="13" name="Shape 9"/>
          <p:cNvSpPr/>
          <p:nvPr/>
        </p:nvSpPr>
        <p:spPr>
          <a:xfrm>
            <a:off x="793790" y="5032415"/>
            <a:ext cx="6422231" cy="2587466"/>
          </a:xfrm>
          <a:prstGeom prst="roundRect">
            <a:avLst>
              <a:gd name="adj" fmla="val 3222"/>
            </a:avLst>
          </a:prstGeom>
          <a:solidFill>
            <a:srgbClr val="D6F5EE"/>
          </a:solidFill>
          <a:ln w="7620">
            <a:solidFill>
              <a:srgbClr val="BCDBD4"/>
            </a:solidFill>
            <a:prstDash val="solid"/>
          </a:ln>
        </p:spPr>
      </p:sp>
      <p:sp>
        <p:nvSpPr>
          <p:cNvPr id="14" name="Shape 10"/>
          <p:cNvSpPr/>
          <p:nvPr/>
        </p:nvSpPr>
        <p:spPr>
          <a:xfrm>
            <a:off x="999768" y="5238393"/>
            <a:ext cx="595313" cy="595313"/>
          </a:xfrm>
          <a:prstGeom prst="roundRect">
            <a:avLst>
              <a:gd name="adj" fmla="val 15358451"/>
            </a:avLst>
          </a:prstGeom>
          <a:solidFill>
            <a:srgbClr val="26A688"/>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79" y="5401985"/>
            <a:ext cx="267891" cy="267891"/>
          </a:xfrm>
          <a:prstGeom prst="rect">
            <a:avLst/>
          </a:prstGeom>
        </p:spPr>
      </p:pic>
      <p:sp>
        <p:nvSpPr>
          <p:cNvPr id="16" name="Text 11"/>
          <p:cNvSpPr/>
          <p:nvPr/>
        </p:nvSpPr>
        <p:spPr>
          <a:xfrm>
            <a:off x="999768" y="6032063"/>
            <a:ext cx="426398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Die Rechtsform wächst mit</a:t>
            </a:r>
            <a:endParaRPr lang="en-US" sz="1950" dirty="0"/>
          </a:p>
        </p:txBody>
      </p:sp>
      <p:sp>
        <p:nvSpPr>
          <p:cNvPr id="17" name="Text 12"/>
          <p:cNvSpPr/>
          <p:nvPr/>
        </p:nvSpPr>
        <p:spPr>
          <a:xfrm>
            <a:off x="999768" y="6461284"/>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Ein Wechsel der Rechtsform ist möglich und oft sinnvoll, wenn sich Unternehmensgröße, Risiko oder Kapitalbedarf ändern.</a:t>
            </a:r>
            <a:endParaRPr lang="en-US" sz="1550" dirty="0"/>
          </a:p>
        </p:txBody>
      </p:sp>
      <p:sp>
        <p:nvSpPr>
          <p:cNvPr id="18" name="Shape 13"/>
          <p:cNvSpPr/>
          <p:nvPr/>
        </p:nvSpPr>
        <p:spPr>
          <a:xfrm>
            <a:off x="7414379" y="5032415"/>
            <a:ext cx="6422231" cy="2587466"/>
          </a:xfrm>
          <a:prstGeom prst="roundRect">
            <a:avLst>
              <a:gd name="adj" fmla="val 3222"/>
            </a:avLst>
          </a:prstGeom>
          <a:solidFill>
            <a:srgbClr val="D6F5EE"/>
          </a:solidFill>
          <a:ln w="7620">
            <a:solidFill>
              <a:srgbClr val="BCDBD4"/>
            </a:solidFill>
            <a:prstDash val="solid"/>
          </a:ln>
        </p:spPr>
      </p:sp>
      <p:sp>
        <p:nvSpPr>
          <p:cNvPr id="19" name="Shape 14"/>
          <p:cNvSpPr/>
          <p:nvPr/>
        </p:nvSpPr>
        <p:spPr>
          <a:xfrm>
            <a:off x="7620357" y="5238393"/>
            <a:ext cx="595313" cy="595313"/>
          </a:xfrm>
          <a:prstGeom prst="roundRect">
            <a:avLst>
              <a:gd name="adj" fmla="val 15358451"/>
            </a:avLst>
          </a:prstGeom>
          <a:solidFill>
            <a:srgbClr val="26A688"/>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4068" y="5401985"/>
            <a:ext cx="267891" cy="267891"/>
          </a:xfrm>
          <a:prstGeom prst="rect">
            <a:avLst/>
          </a:prstGeom>
        </p:spPr>
      </p:pic>
      <p:sp>
        <p:nvSpPr>
          <p:cNvPr id="21" name="Text 15"/>
          <p:cNvSpPr/>
          <p:nvPr/>
        </p:nvSpPr>
        <p:spPr>
          <a:xfrm>
            <a:off x="7620357" y="6032063"/>
            <a:ext cx="3974663"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Individuelle Entscheidung</a:t>
            </a:r>
            <a:endParaRPr lang="en-US" sz="1950" dirty="0"/>
          </a:p>
        </p:txBody>
      </p:sp>
      <p:sp>
        <p:nvSpPr>
          <p:cNvPr id="22" name="Text 16"/>
          <p:cNvSpPr/>
          <p:nvPr/>
        </p:nvSpPr>
        <p:spPr>
          <a:xfrm>
            <a:off x="7620357" y="6461284"/>
            <a:ext cx="601027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Die Wahl hängt von vielen Faktoren ab: Haftung, Kapital, Image, Steuern und persönliche Präferenzen. Es gibt keine universelle „beste" Rechtsform.</a:t>
            </a:r>
            <a:endParaRPr lang="en-US" sz="15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21926"/>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Vielen Dank!</a:t>
            </a:r>
            <a:endParaRPr lang="en-US" sz="3900" dirty="0"/>
          </a:p>
        </p:txBody>
      </p:sp>
      <p:sp>
        <p:nvSpPr>
          <p:cNvPr id="4" name="Text 1"/>
          <p:cNvSpPr/>
          <p:nvPr/>
        </p:nvSpPr>
        <p:spPr>
          <a:xfrm>
            <a:off x="6280190" y="2039660"/>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Wir haben die wichtigsten Unternehmensformen kennengelernt – von der Privatperson bis zur Aktiengesellschaft. Jede Rechtsform hat ihre Berechtigung und passt zu unterschiedlichen Situationen.</a:t>
            </a:r>
            <a:endParaRPr lang="en-US" sz="1550" dirty="0"/>
          </a:p>
        </p:txBody>
      </p:sp>
      <p:sp>
        <p:nvSpPr>
          <p:cNvPr id="5" name="Text 2"/>
          <p:cNvSpPr/>
          <p:nvPr/>
        </p:nvSpPr>
        <p:spPr>
          <a:xfrm>
            <a:off x="6280190" y="3289935"/>
            <a:ext cx="7556421" cy="2567464"/>
          </a:xfrm>
          <a:prstGeom prst="rect">
            <a:avLst/>
          </a:prstGeom>
          <a:noFill/>
          <a:ln/>
        </p:spPr>
        <p:txBody>
          <a:bodyPr wrap="square" lIns="0" tIns="0" rIns="0" bIns="0" rtlCol="0" anchor="t"/>
          <a:lstStyle/>
          <a:p>
            <a:pPr algn="l" indent="0" marL="0">
              <a:lnSpc>
                <a:spcPts val="6700"/>
              </a:lnSpc>
              <a:buNone/>
            </a:pPr>
            <a:r>
              <a:rPr lang="en-US" sz="5350" b="1" dirty="0">
                <a:solidFill>
                  <a:srgbClr val="333F70"/>
                </a:solidFill>
                <a:latin typeface="Unbounded Bold" pitchFamily="34" charset="0"/>
                <a:ea typeface="Unbounded Bold" pitchFamily="34" charset="-122"/>
                <a:cs typeface="Unbounded Bold" pitchFamily="34" charset="-120"/>
              </a:rPr>
              <a:t>Die richtige Wahl entscheidet über Erfolg</a:t>
            </a:r>
            <a:endParaRPr lang="en-US" sz="5350" dirty="0"/>
          </a:p>
        </p:txBody>
      </p:sp>
      <p:sp>
        <p:nvSpPr>
          <p:cNvPr id="6" name="Text 3"/>
          <p:cNvSpPr/>
          <p:nvPr/>
        </p:nvSpPr>
        <p:spPr>
          <a:xfrm>
            <a:off x="6280190" y="615505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Bei Fragen zur Rechtsformwahl sollten Sie immer professionelle Beratung durch Steuerberater oder Rechtsanwälte in Anspruch nehmen. Die hier dargestellten Informationen dienen als Orientierung für die IHK-Prüfung.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69407"/>
            <a:ext cx="7122081"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Station 1: Privatperson</a:t>
            </a:r>
            <a:endParaRPr lang="en-US" sz="3900" dirty="0"/>
          </a:p>
        </p:txBody>
      </p:sp>
      <p:sp>
        <p:nvSpPr>
          <p:cNvPr id="3" name="Text 1"/>
          <p:cNvSpPr/>
          <p:nvPr/>
        </p:nvSpPr>
        <p:spPr>
          <a:xfrm>
            <a:off x="793790" y="2085499"/>
            <a:ext cx="4044434" cy="372070"/>
          </a:xfrm>
          <a:prstGeom prst="rect">
            <a:avLst/>
          </a:prstGeom>
          <a:noFill/>
          <a:ln/>
        </p:spPr>
        <p:txBody>
          <a:bodyPr wrap="none" lIns="0" tIns="0" rIns="0" bIns="0" rtlCol="0" anchor="t"/>
          <a:lstStyle/>
          <a:p>
            <a:pPr algn="l" indent="0" marL="0">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Max startet nebenbei</a:t>
            </a:r>
            <a:endParaRPr lang="en-US" sz="2300" dirty="0"/>
          </a:p>
        </p:txBody>
      </p:sp>
      <p:sp>
        <p:nvSpPr>
          <p:cNvPr id="4" name="Text 2"/>
          <p:cNvSpPr/>
          <p:nvPr/>
        </p:nvSpPr>
        <p:spPr>
          <a:xfrm>
            <a:off x="793790" y="2655927"/>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Max ist angestellt, hat aber ein Talent für Webdesign. In seiner Freizeit erstellt er kleine Websites für Freunde und deren Bekannte. Die Einnahmen bleiben überschaubar und liegen unter den steuerlichen Freigrenzen.</a:t>
            </a:r>
            <a:endParaRPr lang="en-US" sz="1550" dirty="0"/>
          </a:p>
        </p:txBody>
      </p:sp>
      <p:sp>
        <p:nvSpPr>
          <p:cNvPr id="5" name="Text 3"/>
          <p:cNvSpPr/>
          <p:nvPr/>
        </p:nvSpPr>
        <p:spPr>
          <a:xfrm>
            <a:off x="793790" y="3787140"/>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Solange Max keine regelmäßige gewerbliche Tätigkeit ausübt und die Einnahmen gering bleiben, muss er kein Gewerbe anmelden. Er arbeitet im Rahmen der </a:t>
            </a:r>
            <a:pPr algn="l" indent="0" marL="0">
              <a:lnSpc>
                <a:spcPts val="2500"/>
              </a:lnSpc>
              <a:buNone/>
            </a:pPr>
            <a:r>
              <a:rPr lang="en-US" sz="1550" b="1" dirty="0">
                <a:solidFill>
                  <a:srgbClr val="333F70"/>
                </a:solidFill>
                <a:latin typeface="Open Sans" pitchFamily="34" charset="0"/>
                <a:ea typeface="Open Sans" pitchFamily="34" charset="-122"/>
                <a:cs typeface="Open Sans" pitchFamily="34" charset="-120"/>
              </a:rPr>
              <a:t>Liebhaberei</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oder als </a:t>
            </a:r>
            <a:pPr algn="l" indent="0" marL="0">
              <a:lnSpc>
                <a:spcPts val="2500"/>
              </a:lnSpc>
              <a:buNone/>
            </a:pPr>
            <a:r>
              <a:rPr lang="en-US" sz="1550" b="1" dirty="0">
                <a:solidFill>
                  <a:srgbClr val="333F70"/>
                </a:solidFill>
                <a:latin typeface="Open Sans" pitchFamily="34" charset="0"/>
                <a:ea typeface="Open Sans" pitchFamily="34" charset="-122"/>
                <a:cs typeface="Open Sans" pitchFamily="34" charset="-120"/>
              </a:rPr>
              <a:t>Kleinunternehmer</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a:t>
            </a:r>
            <a:endParaRPr lang="en-US" sz="1550" dirty="0"/>
          </a:p>
        </p:txBody>
      </p:sp>
      <p:pic>
        <p:nvPicPr>
          <p:cNvPr id="6" name="Image 0" descr="preencoded.png">    </p:cNvPr>
          <p:cNvPicPr>
            <a:picLocks noChangeAspect="1"/>
          </p:cNvPicPr>
          <p:nvPr/>
        </p:nvPicPr>
        <p:blipFill>
          <a:blip r:embed="rId1"/>
          <a:stretch>
            <a:fillRect/>
          </a:stretch>
        </p:blipFill>
        <p:spPr>
          <a:xfrm>
            <a:off x="8917543" y="2110383"/>
            <a:ext cx="4926568" cy="49265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59368"/>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Station 2: Der Sprung zum Einzelunternehmen</a:t>
            </a:r>
            <a:endParaRPr lang="en-US" sz="3900" dirty="0"/>
          </a:p>
        </p:txBody>
      </p:sp>
      <p:pic>
        <p:nvPicPr>
          <p:cNvPr id="3" name="Image 0" descr="preencoded.png">    </p:cNvPr>
          <p:cNvPicPr>
            <a:picLocks noChangeAspect="1"/>
          </p:cNvPicPr>
          <p:nvPr/>
        </p:nvPicPr>
        <p:blipFill>
          <a:blip r:embed="rId1"/>
          <a:stretch>
            <a:fillRect/>
          </a:stretch>
        </p:blipFill>
        <p:spPr>
          <a:xfrm>
            <a:off x="793790" y="2420422"/>
            <a:ext cx="4926568" cy="4926568"/>
          </a:xfrm>
          <a:prstGeom prst="rect">
            <a:avLst/>
          </a:prstGeom>
        </p:spPr>
      </p:pic>
      <p:sp>
        <p:nvSpPr>
          <p:cNvPr id="4" name="Text 1"/>
          <p:cNvSpPr/>
          <p:nvPr/>
        </p:nvSpPr>
        <p:spPr>
          <a:xfrm>
            <a:off x="6212086" y="2395538"/>
            <a:ext cx="4897517" cy="372070"/>
          </a:xfrm>
          <a:prstGeom prst="rect">
            <a:avLst/>
          </a:prstGeom>
          <a:noFill/>
          <a:ln/>
        </p:spPr>
        <p:txBody>
          <a:bodyPr wrap="none" lIns="0" tIns="0" rIns="0" bIns="0" rtlCol="0" anchor="t"/>
          <a:lstStyle/>
          <a:p>
            <a:pPr algn="l" indent="0" marL="0">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Die Aufträge werden mehr</a:t>
            </a:r>
            <a:endParaRPr lang="en-US" sz="2300" dirty="0"/>
          </a:p>
        </p:txBody>
      </p:sp>
      <p:sp>
        <p:nvSpPr>
          <p:cNvPr id="5" name="Text 2"/>
          <p:cNvSpPr/>
          <p:nvPr/>
        </p:nvSpPr>
        <p:spPr>
          <a:xfrm>
            <a:off x="6212086" y="2965966"/>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Max bekommt immer mehr Anfragen. Die Nebentätigkeit wird zum Hauptgeschäft. Er meldet ein Gewerbe an und wird zum </a:t>
            </a:r>
            <a:pPr algn="l" indent="0" marL="0">
              <a:lnSpc>
                <a:spcPts val="2500"/>
              </a:lnSpc>
              <a:buNone/>
            </a:pPr>
            <a:r>
              <a:rPr lang="en-US" sz="1550" b="1" dirty="0">
                <a:solidFill>
                  <a:srgbClr val="333F70"/>
                </a:solidFill>
                <a:latin typeface="Open Sans" pitchFamily="34" charset="0"/>
                <a:ea typeface="Open Sans" pitchFamily="34" charset="-122"/>
                <a:cs typeface="Open Sans" pitchFamily="34" charset="-120"/>
              </a:rPr>
              <a:t>Einzelunternehmer</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a:t>
            </a:r>
            <a:endParaRPr lang="en-US" sz="1550" dirty="0"/>
          </a:p>
        </p:txBody>
      </p:sp>
      <p:sp>
        <p:nvSpPr>
          <p:cNvPr id="6" name="Text 3"/>
          <p:cNvSpPr/>
          <p:nvPr/>
        </p:nvSpPr>
        <p:spPr>
          <a:xfrm>
            <a:off x="6212086" y="3779639"/>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Jetzt ist Max offiziell selbstständig, trägt aber auch die volle Verantwortung – und haftet mit seinem gesamten Privatvermögen.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61737"/>
            <a:ext cx="5996345"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Einzelunternehmen</a:t>
            </a:r>
            <a:endParaRPr lang="en-US" sz="3900" dirty="0"/>
          </a:p>
        </p:txBody>
      </p:sp>
      <p:sp>
        <p:nvSpPr>
          <p:cNvPr id="3" name="Shape 1"/>
          <p:cNvSpPr/>
          <p:nvPr/>
        </p:nvSpPr>
        <p:spPr>
          <a:xfrm>
            <a:off x="793790" y="1578650"/>
            <a:ext cx="6422231" cy="2945368"/>
          </a:xfrm>
          <a:prstGeom prst="roundRect">
            <a:avLst>
              <a:gd name="adj" fmla="val 2830"/>
            </a:avLst>
          </a:prstGeom>
          <a:solidFill>
            <a:srgbClr val="FFFFFF"/>
          </a:solidFill>
          <a:ln w="22860">
            <a:solidFill>
              <a:srgbClr val="BCDBD4"/>
            </a:solidFill>
            <a:prstDash val="solid"/>
          </a:ln>
        </p:spPr>
      </p:sp>
      <p:sp>
        <p:nvSpPr>
          <p:cNvPr id="4" name="Shape 2"/>
          <p:cNvSpPr/>
          <p:nvPr/>
        </p:nvSpPr>
        <p:spPr>
          <a:xfrm>
            <a:off x="816650" y="1601510"/>
            <a:ext cx="6376511" cy="595313"/>
          </a:xfrm>
          <a:prstGeom prst="roundRect">
            <a:avLst>
              <a:gd name="adj" fmla="val 9395"/>
            </a:avLst>
          </a:prstGeom>
          <a:solidFill>
            <a:srgbClr val="D6F5E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56077" y="1746409"/>
            <a:ext cx="297656" cy="297656"/>
          </a:xfrm>
          <a:prstGeom prst="rect">
            <a:avLst/>
          </a:prstGeom>
        </p:spPr>
      </p:pic>
      <p:sp>
        <p:nvSpPr>
          <p:cNvPr id="6" name="Text 3"/>
          <p:cNvSpPr/>
          <p:nvPr/>
        </p:nvSpPr>
        <p:spPr>
          <a:xfrm>
            <a:off x="1015008" y="2395180"/>
            <a:ext cx="3776662"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Gründungsbedingungen</a:t>
            </a:r>
            <a:endParaRPr lang="en-US" sz="1950" dirty="0"/>
          </a:p>
        </p:txBody>
      </p:sp>
      <p:sp>
        <p:nvSpPr>
          <p:cNvPr id="7" name="Text 4"/>
          <p:cNvSpPr/>
          <p:nvPr/>
        </p:nvSpPr>
        <p:spPr>
          <a:xfrm>
            <a:off x="1015008" y="2824401"/>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Eine natürliche Person als Inhaber</a:t>
            </a:r>
            <a:endParaRPr lang="en-US" sz="1550" dirty="0"/>
          </a:p>
        </p:txBody>
      </p:sp>
      <p:sp>
        <p:nvSpPr>
          <p:cNvPr id="8" name="Text 5"/>
          <p:cNvSpPr/>
          <p:nvPr/>
        </p:nvSpPr>
        <p:spPr>
          <a:xfrm>
            <a:off x="1015008" y="3211354"/>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Keine Mindestkapitaleinlage erforderlich</a:t>
            </a:r>
            <a:endParaRPr lang="en-US" sz="1550" dirty="0"/>
          </a:p>
        </p:txBody>
      </p:sp>
      <p:sp>
        <p:nvSpPr>
          <p:cNvPr id="9" name="Text 6"/>
          <p:cNvSpPr/>
          <p:nvPr/>
        </p:nvSpPr>
        <p:spPr>
          <a:xfrm>
            <a:off x="1015008" y="3598307"/>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Gewerbeanmeldung beim zuständigen Amt</a:t>
            </a:r>
            <a:endParaRPr lang="en-US" sz="1550" dirty="0"/>
          </a:p>
        </p:txBody>
      </p:sp>
      <p:sp>
        <p:nvSpPr>
          <p:cNvPr id="10" name="Text 7"/>
          <p:cNvSpPr/>
          <p:nvPr/>
        </p:nvSpPr>
        <p:spPr>
          <a:xfrm>
            <a:off x="1015008" y="3985260"/>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Bei freien Berufen keine Gewerbeanmeldung nötig</a:t>
            </a:r>
            <a:endParaRPr lang="en-US" sz="1550" dirty="0"/>
          </a:p>
        </p:txBody>
      </p:sp>
      <p:sp>
        <p:nvSpPr>
          <p:cNvPr id="11" name="Shape 8"/>
          <p:cNvSpPr/>
          <p:nvPr/>
        </p:nvSpPr>
        <p:spPr>
          <a:xfrm>
            <a:off x="7414379" y="1578650"/>
            <a:ext cx="6422231" cy="2945368"/>
          </a:xfrm>
          <a:prstGeom prst="roundRect">
            <a:avLst>
              <a:gd name="adj" fmla="val 2830"/>
            </a:avLst>
          </a:prstGeom>
          <a:solidFill>
            <a:srgbClr val="FFFFFF"/>
          </a:solidFill>
          <a:ln w="22860">
            <a:solidFill>
              <a:srgbClr val="BCDBD4"/>
            </a:solidFill>
            <a:prstDash val="solid"/>
          </a:ln>
        </p:spPr>
      </p:sp>
      <p:sp>
        <p:nvSpPr>
          <p:cNvPr id="12" name="Shape 9"/>
          <p:cNvSpPr/>
          <p:nvPr/>
        </p:nvSpPr>
        <p:spPr>
          <a:xfrm>
            <a:off x="7437239" y="1601510"/>
            <a:ext cx="6376511" cy="595313"/>
          </a:xfrm>
          <a:prstGeom prst="roundRect">
            <a:avLst>
              <a:gd name="adj" fmla="val 9395"/>
            </a:avLst>
          </a:prstGeom>
          <a:solidFill>
            <a:srgbClr val="D6F5EE"/>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6667" y="1746409"/>
            <a:ext cx="297656" cy="297656"/>
          </a:xfrm>
          <a:prstGeom prst="rect">
            <a:avLst/>
          </a:prstGeom>
        </p:spPr>
      </p:pic>
      <p:sp>
        <p:nvSpPr>
          <p:cNvPr id="14" name="Text 10"/>
          <p:cNvSpPr/>
          <p:nvPr/>
        </p:nvSpPr>
        <p:spPr>
          <a:xfrm>
            <a:off x="7635597" y="2395180"/>
            <a:ext cx="284666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Rechte &amp; Pflichten</a:t>
            </a:r>
            <a:endParaRPr lang="en-US" sz="1950" dirty="0"/>
          </a:p>
        </p:txBody>
      </p:sp>
      <p:sp>
        <p:nvSpPr>
          <p:cNvPr id="15" name="Text 11"/>
          <p:cNvSpPr/>
          <p:nvPr/>
        </p:nvSpPr>
        <p:spPr>
          <a:xfrm>
            <a:off x="7635597" y="2824401"/>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Unbeschränkte Haftung mit Privatvermögen</a:t>
            </a:r>
            <a:endParaRPr lang="en-US" sz="1550" dirty="0"/>
          </a:p>
        </p:txBody>
      </p:sp>
      <p:sp>
        <p:nvSpPr>
          <p:cNvPr id="16" name="Text 12"/>
          <p:cNvSpPr/>
          <p:nvPr/>
        </p:nvSpPr>
        <p:spPr>
          <a:xfrm>
            <a:off x="7635597" y="3211354"/>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Buchführungspflicht ab bestimmter Größe</a:t>
            </a:r>
            <a:endParaRPr lang="en-US" sz="1550" dirty="0"/>
          </a:p>
        </p:txBody>
      </p:sp>
      <p:sp>
        <p:nvSpPr>
          <p:cNvPr id="17" name="Text 13"/>
          <p:cNvSpPr/>
          <p:nvPr/>
        </p:nvSpPr>
        <p:spPr>
          <a:xfrm>
            <a:off x="7635597" y="3598307"/>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Einnahmen-Überschuss-Rechnung oder Bilanz</a:t>
            </a:r>
            <a:endParaRPr lang="en-US" sz="1550" dirty="0"/>
          </a:p>
        </p:txBody>
      </p:sp>
      <p:sp>
        <p:nvSpPr>
          <p:cNvPr id="18" name="Text 14"/>
          <p:cNvSpPr/>
          <p:nvPr/>
        </p:nvSpPr>
        <p:spPr>
          <a:xfrm>
            <a:off x="7635597" y="3985260"/>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Alleinige Entscheidungsgewalt</a:t>
            </a:r>
            <a:endParaRPr lang="en-US" sz="1550" dirty="0"/>
          </a:p>
        </p:txBody>
      </p:sp>
      <p:sp>
        <p:nvSpPr>
          <p:cNvPr id="19" name="Shape 15"/>
          <p:cNvSpPr/>
          <p:nvPr/>
        </p:nvSpPr>
        <p:spPr>
          <a:xfrm>
            <a:off x="793790" y="4722376"/>
            <a:ext cx="6422231" cy="2945368"/>
          </a:xfrm>
          <a:prstGeom prst="roundRect">
            <a:avLst>
              <a:gd name="adj" fmla="val 2830"/>
            </a:avLst>
          </a:prstGeom>
          <a:solidFill>
            <a:srgbClr val="FFFFFF"/>
          </a:solidFill>
          <a:ln w="22860">
            <a:solidFill>
              <a:srgbClr val="BCDBD4"/>
            </a:solidFill>
            <a:prstDash val="solid"/>
          </a:ln>
        </p:spPr>
      </p:sp>
      <p:sp>
        <p:nvSpPr>
          <p:cNvPr id="20" name="Shape 16"/>
          <p:cNvSpPr/>
          <p:nvPr/>
        </p:nvSpPr>
        <p:spPr>
          <a:xfrm>
            <a:off x="816650" y="4745236"/>
            <a:ext cx="6376511" cy="595313"/>
          </a:xfrm>
          <a:prstGeom prst="roundRect">
            <a:avLst>
              <a:gd name="adj" fmla="val 9395"/>
            </a:avLst>
          </a:prstGeom>
          <a:solidFill>
            <a:srgbClr val="D6F5EE"/>
          </a:solidFill>
          <a:ln/>
        </p:spPr>
      </p:sp>
      <p:pic>
        <p:nvPicPr>
          <p:cNvPr id="2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6077" y="4890135"/>
            <a:ext cx="297656" cy="297656"/>
          </a:xfrm>
          <a:prstGeom prst="rect">
            <a:avLst/>
          </a:prstGeom>
        </p:spPr>
      </p:pic>
      <p:sp>
        <p:nvSpPr>
          <p:cNvPr id="22" name="Text 17"/>
          <p:cNvSpPr/>
          <p:nvPr/>
        </p:nvSpPr>
        <p:spPr>
          <a:xfrm>
            <a:off x="1015008" y="553890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Finanzierung</a:t>
            </a:r>
            <a:endParaRPr lang="en-US" sz="1950" dirty="0"/>
          </a:p>
        </p:txBody>
      </p:sp>
      <p:sp>
        <p:nvSpPr>
          <p:cNvPr id="23" name="Text 18"/>
          <p:cNvSpPr/>
          <p:nvPr/>
        </p:nvSpPr>
        <p:spPr>
          <a:xfrm>
            <a:off x="1015008" y="5968127"/>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Eigenkapital des Inhabers</a:t>
            </a:r>
            <a:endParaRPr lang="en-US" sz="1550" dirty="0"/>
          </a:p>
        </p:txBody>
      </p:sp>
      <p:sp>
        <p:nvSpPr>
          <p:cNvPr id="24" name="Text 19"/>
          <p:cNvSpPr/>
          <p:nvPr/>
        </p:nvSpPr>
        <p:spPr>
          <a:xfrm>
            <a:off x="1015008" y="6355080"/>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Bankkredite möglich</a:t>
            </a:r>
            <a:endParaRPr lang="en-US" sz="1550" dirty="0"/>
          </a:p>
        </p:txBody>
      </p:sp>
      <p:sp>
        <p:nvSpPr>
          <p:cNvPr id="25" name="Text 20"/>
          <p:cNvSpPr/>
          <p:nvPr/>
        </p:nvSpPr>
        <p:spPr>
          <a:xfrm>
            <a:off x="1015008" y="6742033"/>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Fördermittel für Existenzgründer</a:t>
            </a:r>
            <a:endParaRPr lang="en-US" sz="1550" dirty="0"/>
          </a:p>
        </p:txBody>
      </p:sp>
      <p:sp>
        <p:nvSpPr>
          <p:cNvPr id="26" name="Text 21"/>
          <p:cNvSpPr/>
          <p:nvPr/>
        </p:nvSpPr>
        <p:spPr>
          <a:xfrm>
            <a:off x="1015008" y="7128986"/>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Keine Beteiligungsmöglichkeiten für Investoren</a:t>
            </a:r>
            <a:endParaRPr lang="en-US" sz="1550" dirty="0"/>
          </a:p>
        </p:txBody>
      </p:sp>
      <p:sp>
        <p:nvSpPr>
          <p:cNvPr id="27" name="Shape 22"/>
          <p:cNvSpPr/>
          <p:nvPr/>
        </p:nvSpPr>
        <p:spPr>
          <a:xfrm>
            <a:off x="7414379" y="4722376"/>
            <a:ext cx="6422231" cy="2945368"/>
          </a:xfrm>
          <a:prstGeom prst="roundRect">
            <a:avLst>
              <a:gd name="adj" fmla="val 2830"/>
            </a:avLst>
          </a:prstGeom>
          <a:solidFill>
            <a:srgbClr val="FFFFFF"/>
          </a:solidFill>
          <a:ln w="22860">
            <a:solidFill>
              <a:srgbClr val="BCDBD4"/>
            </a:solidFill>
            <a:prstDash val="solid"/>
          </a:ln>
        </p:spPr>
      </p:sp>
      <p:sp>
        <p:nvSpPr>
          <p:cNvPr id="28" name="Shape 23"/>
          <p:cNvSpPr/>
          <p:nvPr/>
        </p:nvSpPr>
        <p:spPr>
          <a:xfrm>
            <a:off x="7437239" y="4745236"/>
            <a:ext cx="6376511" cy="595313"/>
          </a:xfrm>
          <a:prstGeom prst="roundRect">
            <a:avLst>
              <a:gd name="adj" fmla="val 9395"/>
            </a:avLst>
          </a:prstGeom>
          <a:solidFill>
            <a:srgbClr val="D6F5EE"/>
          </a:solidFill>
          <a:ln/>
        </p:spPr>
      </p:sp>
      <p:pic>
        <p:nvPicPr>
          <p:cNvPr id="2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67" y="4890135"/>
            <a:ext cx="297656" cy="297656"/>
          </a:xfrm>
          <a:prstGeom prst="rect">
            <a:avLst/>
          </a:prstGeom>
        </p:spPr>
      </p:pic>
      <p:sp>
        <p:nvSpPr>
          <p:cNvPr id="30" name="Text 24"/>
          <p:cNvSpPr/>
          <p:nvPr/>
        </p:nvSpPr>
        <p:spPr>
          <a:xfrm>
            <a:off x="7635597" y="5538907"/>
            <a:ext cx="2829997" cy="310158"/>
          </a:xfrm>
          <a:prstGeom prst="rect">
            <a:avLst/>
          </a:prstGeom>
          <a:noFill/>
          <a:ln/>
        </p:spPr>
        <p:txBody>
          <a:bodyPr wrap="none" lIns="0" tIns="0" rIns="0" bIns="0" rtlCol="0" anchor="t"/>
          <a:lstStyle/>
          <a:p>
            <a:pPr algn="l" indent="0" marL="0">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Vor- und Nachteile</a:t>
            </a:r>
            <a:endParaRPr lang="en-US" sz="1950" dirty="0"/>
          </a:p>
        </p:txBody>
      </p:sp>
      <p:sp>
        <p:nvSpPr>
          <p:cNvPr id="31" name="Text 25"/>
          <p:cNvSpPr/>
          <p:nvPr/>
        </p:nvSpPr>
        <p:spPr>
          <a:xfrm>
            <a:off x="7635597" y="5968127"/>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33F70"/>
                </a:solidFill>
                <a:latin typeface="Open Sans" pitchFamily="34" charset="0"/>
                <a:ea typeface="Open Sans" pitchFamily="34" charset="-122"/>
                <a:cs typeface="Open Sans" pitchFamily="34" charset="-120"/>
              </a:rPr>
              <a:t>+</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Einfache und schnelle Gründung</a:t>
            </a:r>
            <a:endParaRPr lang="en-US" sz="1550" dirty="0"/>
          </a:p>
        </p:txBody>
      </p:sp>
      <p:sp>
        <p:nvSpPr>
          <p:cNvPr id="32" name="Text 26"/>
          <p:cNvSpPr/>
          <p:nvPr/>
        </p:nvSpPr>
        <p:spPr>
          <a:xfrm>
            <a:off x="7635597" y="6355080"/>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33F70"/>
                </a:solidFill>
                <a:latin typeface="Open Sans" pitchFamily="34" charset="0"/>
                <a:ea typeface="Open Sans" pitchFamily="34" charset="-122"/>
                <a:cs typeface="Open Sans" pitchFamily="34" charset="-120"/>
              </a:rPr>
              <a:t>+</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Volle Kontrolle über alle Entscheidungen</a:t>
            </a:r>
            <a:endParaRPr lang="en-US" sz="1550" dirty="0"/>
          </a:p>
        </p:txBody>
      </p:sp>
      <p:sp>
        <p:nvSpPr>
          <p:cNvPr id="33" name="Text 27"/>
          <p:cNvSpPr/>
          <p:nvPr/>
        </p:nvSpPr>
        <p:spPr>
          <a:xfrm>
            <a:off x="7635597" y="6742033"/>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33F70"/>
                </a:solidFill>
                <a:latin typeface="Open Sans" pitchFamily="34" charset="0"/>
                <a:ea typeface="Open Sans" pitchFamily="34" charset="-122"/>
                <a:cs typeface="Open Sans" pitchFamily="34" charset="-120"/>
              </a:rPr>
              <a:t>−</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Persönliche Haftung ohne Begrenzung</a:t>
            </a:r>
            <a:endParaRPr lang="en-US" sz="1550" dirty="0"/>
          </a:p>
        </p:txBody>
      </p:sp>
      <p:sp>
        <p:nvSpPr>
          <p:cNvPr id="34" name="Text 28"/>
          <p:cNvSpPr/>
          <p:nvPr/>
        </p:nvSpPr>
        <p:spPr>
          <a:xfrm>
            <a:off x="7635597" y="7128986"/>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33F70"/>
                </a:solidFill>
                <a:latin typeface="Open Sans" pitchFamily="34" charset="0"/>
                <a:ea typeface="Open Sans" pitchFamily="34" charset="-122"/>
                <a:cs typeface="Open Sans" pitchFamily="34" charset="-120"/>
              </a:rPr>
              <a:t>−</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Kapitalbeschaffung eingeschränkt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4082772"/>
            <a:ext cx="9942552"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Station 3: Max holt Verstärkung</a:t>
            </a:r>
            <a:endParaRPr lang="en-US" sz="3900" dirty="0"/>
          </a:p>
        </p:txBody>
      </p:sp>
      <p:sp>
        <p:nvSpPr>
          <p:cNvPr id="4" name="Text 1"/>
          <p:cNvSpPr/>
          <p:nvPr/>
        </p:nvSpPr>
        <p:spPr>
          <a:xfrm>
            <a:off x="793790" y="4782145"/>
            <a:ext cx="3530322" cy="372070"/>
          </a:xfrm>
          <a:prstGeom prst="rect">
            <a:avLst/>
          </a:prstGeom>
          <a:noFill/>
          <a:ln/>
        </p:spPr>
        <p:txBody>
          <a:bodyPr wrap="none" lIns="0" tIns="0" rIns="0" bIns="0" rtlCol="0" anchor="t"/>
          <a:lstStyle/>
          <a:p>
            <a:pPr algn="l" indent="0" marL="0">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Die Geburt der GbR</a:t>
            </a:r>
            <a:endParaRPr lang="en-US" sz="2300" dirty="0"/>
          </a:p>
        </p:txBody>
      </p:sp>
      <p:sp>
        <p:nvSpPr>
          <p:cNvPr id="5" name="Text 2"/>
          <p:cNvSpPr/>
          <p:nvPr/>
        </p:nvSpPr>
        <p:spPr>
          <a:xfrm>
            <a:off x="793790" y="545187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Die Auftragslage ist so gut, dass Max nicht mehr alleine hinterherkommt. Seine Freundin Lea ist ebenfalls IT-affin und hat Interesse, mitzumachen. Gemeinsam gründen sie eine </a:t>
            </a:r>
            <a:pPr algn="l" indent="0" marL="0">
              <a:lnSpc>
                <a:spcPts val="2500"/>
              </a:lnSpc>
              <a:buNone/>
            </a:pPr>
            <a:r>
              <a:rPr lang="en-US" sz="1550" b="1" dirty="0">
                <a:solidFill>
                  <a:srgbClr val="333F70"/>
                </a:solidFill>
                <a:latin typeface="Open Sans" pitchFamily="34" charset="0"/>
                <a:ea typeface="Open Sans" pitchFamily="34" charset="-122"/>
                <a:cs typeface="Open Sans" pitchFamily="34" charset="-120"/>
              </a:rPr>
              <a:t>Gesellschaft bürgerlichen Rechts (GbR)</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a:t>
            </a:r>
            <a:endParaRPr lang="en-US" sz="1550" dirty="0"/>
          </a:p>
        </p:txBody>
      </p:sp>
      <p:sp>
        <p:nvSpPr>
          <p:cNvPr id="6" name="Text 3"/>
          <p:cNvSpPr/>
          <p:nvPr/>
        </p:nvSpPr>
        <p:spPr>
          <a:xfrm>
            <a:off x="793790" y="631019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Beide sind jetzt gleichberechtigte Partner, teilen sich Arbeit, Gewinne – und auch die Haftung.</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7596" y="677585"/>
            <a:ext cx="11869698" cy="599599"/>
          </a:xfrm>
          <a:prstGeom prst="rect">
            <a:avLst/>
          </a:prstGeom>
          <a:noFill/>
          <a:ln/>
        </p:spPr>
        <p:txBody>
          <a:bodyPr wrap="none" lIns="0" tIns="0" rIns="0" bIns="0" rtlCol="0" anchor="t"/>
          <a:lstStyle/>
          <a:p>
            <a:pPr algn="l" indent="0" marL="0">
              <a:lnSpc>
                <a:spcPts val="4700"/>
              </a:lnSpc>
              <a:buNone/>
            </a:pPr>
            <a:r>
              <a:rPr lang="en-US" sz="3750" b="1" dirty="0">
                <a:solidFill>
                  <a:srgbClr val="333F70"/>
                </a:solidFill>
                <a:latin typeface="Unbounded Bold" pitchFamily="34" charset="0"/>
                <a:ea typeface="Unbounded Bold" pitchFamily="34" charset="-122"/>
                <a:cs typeface="Unbounded Bold" pitchFamily="34" charset="-120"/>
              </a:rPr>
              <a:t>GbR – Gesellschaft bürgerlichen Rechts</a:t>
            </a:r>
            <a:endParaRPr lang="en-US" sz="3750" dirty="0"/>
          </a:p>
        </p:txBody>
      </p:sp>
      <p:sp>
        <p:nvSpPr>
          <p:cNvPr id="3" name="Shape 1"/>
          <p:cNvSpPr/>
          <p:nvPr/>
        </p:nvSpPr>
        <p:spPr>
          <a:xfrm>
            <a:off x="767596" y="1660922"/>
            <a:ext cx="6451640" cy="2849642"/>
          </a:xfrm>
          <a:prstGeom prst="roundRect">
            <a:avLst>
              <a:gd name="adj" fmla="val 2828"/>
            </a:avLst>
          </a:prstGeom>
          <a:solidFill>
            <a:srgbClr val="FFFFFF"/>
          </a:solidFill>
          <a:ln w="22860">
            <a:solidFill>
              <a:srgbClr val="BCDBD4"/>
            </a:solidFill>
            <a:prstDash val="solid"/>
          </a:ln>
        </p:spPr>
      </p:sp>
      <p:sp>
        <p:nvSpPr>
          <p:cNvPr id="4" name="Shape 2"/>
          <p:cNvSpPr/>
          <p:nvPr/>
        </p:nvSpPr>
        <p:spPr>
          <a:xfrm>
            <a:off x="790456" y="1683782"/>
            <a:ext cx="6405920" cy="575667"/>
          </a:xfrm>
          <a:prstGeom prst="roundRect">
            <a:avLst>
              <a:gd name="adj" fmla="val 9236"/>
            </a:avLst>
          </a:prstGeom>
          <a:solidFill>
            <a:srgbClr val="D6F5E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49529" y="1823799"/>
            <a:ext cx="287774" cy="287774"/>
          </a:xfrm>
          <a:prstGeom prst="rect">
            <a:avLst/>
          </a:prstGeom>
        </p:spPr>
      </p:pic>
      <p:sp>
        <p:nvSpPr>
          <p:cNvPr id="6" name="Text 3"/>
          <p:cNvSpPr/>
          <p:nvPr/>
        </p:nvSpPr>
        <p:spPr>
          <a:xfrm>
            <a:off x="982266" y="2451259"/>
            <a:ext cx="3651647" cy="299799"/>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Gründungsbedingungen</a:t>
            </a:r>
            <a:endParaRPr lang="en-US" sz="1850" dirty="0"/>
          </a:p>
        </p:txBody>
      </p:sp>
      <p:sp>
        <p:nvSpPr>
          <p:cNvPr id="7" name="Text 4"/>
          <p:cNvSpPr/>
          <p:nvPr/>
        </p:nvSpPr>
        <p:spPr>
          <a:xfrm>
            <a:off x="982266" y="2866192"/>
            <a:ext cx="6022300"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Mindestens zwei natürliche oder juristische Personen</a:t>
            </a:r>
            <a:endParaRPr lang="en-US" sz="1500" dirty="0"/>
          </a:p>
        </p:txBody>
      </p:sp>
      <p:sp>
        <p:nvSpPr>
          <p:cNvPr id="8" name="Text 5"/>
          <p:cNvSpPr/>
          <p:nvPr/>
        </p:nvSpPr>
        <p:spPr>
          <a:xfrm>
            <a:off x="982266" y="3240405"/>
            <a:ext cx="6022300"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Kein Mindestkapital erforderlich</a:t>
            </a:r>
            <a:endParaRPr lang="en-US" sz="1500" dirty="0"/>
          </a:p>
        </p:txBody>
      </p:sp>
      <p:sp>
        <p:nvSpPr>
          <p:cNvPr id="9" name="Text 6"/>
          <p:cNvSpPr/>
          <p:nvPr/>
        </p:nvSpPr>
        <p:spPr>
          <a:xfrm>
            <a:off x="982266" y="3614618"/>
            <a:ext cx="6022300"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Gesellschaftsvertrag empfohlen (kann auch mündlich)</a:t>
            </a:r>
            <a:endParaRPr lang="en-US" sz="1500" dirty="0"/>
          </a:p>
        </p:txBody>
      </p:sp>
      <p:sp>
        <p:nvSpPr>
          <p:cNvPr id="10" name="Text 7"/>
          <p:cNvSpPr/>
          <p:nvPr/>
        </p:nvSpPr>
        <p:spPr>
          <a:xfrm>
            <a:off x="982266" y="3988832"/>
            <a:ext cx="6022300"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Keine Eintragung ins Handelsregister nötig</a:t>
            </a:r>
            <a:endParaRPr lang="en-US" sz="1500" dirty="0"/>
          </a:p>
        </p:txBody>
      </p:sp>
      <p:sp>
        <p:nvSpPr>
          <p:cNvPr id="11" name="Shape 8"/>
          <p:cNvSpPr/>
          <p:nvPr/>
        </p:nvSpPr>
        <p:spPr>
          <a:xfrm>
            <a:off x="7411045" y="1660922"/>
            <a:ext cx="6451759" cy="2849642"/>
          </a:xfrm>
          <a:prstGeom prst="roundRect">
            <a:avLst>
              <a:gd name="adj" fmla="val 2828"/>
            </a:avLst>
          </a:prstGeom>
          <a:solidFill>
            <a:srgbClr val="FFFFFF"/>
          </a:solidFill>
          <a:ln w="22860">
            <a:solidFill>
              <a:srgbClr val="BCDBD4"/>
            </a:solidFill>
            <a:prstDash val="solid"/>
          </a:ln>
        </p:spPr>
      </p:sp>
      <p:sp>
        <p:nvSpPr>
          <p:cNvPr id="12" name="Shape 9"/>
          <p:cNvSpPr/>
          <p:nvPr/>
        </p:nvSpPr>
        <p:spPr>
          <a:xfrm>
            <a:off x="7433905" y="1683782"/>
            <a:ext cx="6406039" cy="575667"/>
          </a:xfrm>
          <a:prstGeom prst="roundRect">
            <a:avLst>
              <a:gd name="adj" fmla="val 9236"/>
            </a:avLst>
          </a:prstGeom>
          <a:solidFill>
            <a:srgbClr val="D6F5EE"/>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2978" y="1823799"/>
            <a:ext cx="287774" cy="287774"/>
          </a:xfrm>
          <a:prstGeom prst="rect">
            <a:avLst/>
          </a:prstGeom>
        </p:spPr>
      </p:pic>
      <p:sp>
        <p:nvSpPr>
          <p:cNvPr id="14" name="Text 10"/>
          <p:cNvSpPr/>
          <p:nvPr/>
        </p:nvSpPr>
        <p:spPr>
          <a:xfrm>
            <a:off x="7625715" y="2451259"/>
            <a:ext cx="2752368" cy="299799"/>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Rechte &amp; Pflichten</a:t>
            </a:r>
            <a:endParaRPr lang="en-US" sz="1850" dirty="0"/>
          </a:p>
        </p:txBody>
      </p:sp>
      <p:sp>
        <p:nvSpPr>
          <p:cNvPr id="15" name="Text 11"/>
          <p:cNvSpPr/>
          <p:nvPr/>
        </p:nvSpPr>
        <p:spPr>
          <a:xfrm>
            <a:off x="7625715" y="2866192"/>
            <a:ext cx="6022419"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Alle Gesellschafter haften persönlich und gesamtschuldnerisch</a:t>
            </a:r>
            <a:endParaRPr lang="en-US" sz="1500" dirty="0"/>
          </a:p>
        </p:txBody>
      </p:sp>
      <p:sp>
        <p:nvSpPr>
          <p:cNvPr id="16" name="Text 12"/>
          <p:cNvSpPr/>
          <p:nvPr/>
        </p:nvSpPr>
        <p:spPr>
          <a:xfrm>
            <a:off x="7625715" y="3240405"/>
            <a:ext cx="6022419"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Entscheidungen gemeinsam treffen</a:t>
            </a:r>
            <a:endParaRPr lang="en-US" sz="1500" dirty="0"/>
          </a:p>
        </p:txBody>
      </p:sp>
      <p:sp>
        <p:nvSpPr>
          <p:cNvPr id="17" name="Text 13"/>
          <p:cNvSpPr/>
          <p:nvPr/>
        </p:nvSpPr>
        <p:spPr>
          <a:xfrm>
            <a:off x="7625715" y="3614618"/>
            <a:ext cx="6022419"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Gewinnverteilung nach Köpfen oder Vereinbarung</a:t>
            </a:r>
            <a:endParaRPr lang="en-US" sz="1500" dirty="0"/>
          </a:p>
        </p:txBody>
      </p:sp>
      <p:sp>
        <p:nvSpPr>
          <p:cNvPr id="18" name="Text 14"/>
          <p:cNvSpPr/>
          <p:nvPr/>
        </p:nvSpPr>
        <p:spPr>
          <a:xfrm>
            <a:off x="7625715" y="3988832"/>
            <a:ext cx="6022419"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Einfache Buchführung meist ausreichend</a:t>
            </a:r>
            <a:endParaRPr lang="en-US" sz="1500" dirty="0"/>
          </a:p>
        </p:txBody>
      </p:sp>
      <p:sp>
        <p:nvSpPr>
          <p:cNvPr id="19" name="Shape 15"/>
          <p:cNvSpPr/>
          <p:nvPr/>
        </p:nvSpPr>
        <p:spPr>
          <a:xfrm>
            <a:off x="767596" y="4702373"/>
            <a:ext cx="6451640" cy="2849642"/>
          </a:xfrm>
          <a:prstGeom prst="roundRect">
            <a:avLst>
              <a:gd name="adj" fmla="val 2828"/>
            </a:avLst>
          </a:prstGeom>
          <a:solidFill>
            <a:srgbClr val="FFFFFF"/>
          </a:solidFill>
          <a:ln w="22860">
            <a:solidFill>
              <a:srgbClr val="BCDBD4"/>
            </a:solidFill>
            <a:prstDash val="solid"/>
          </a:ln>
        </p:spPr>
      </p:sp>
      <p:sp>
        <p:nvSpPr>
          <p:cNvPr id="20" name="Shape 16"/>
          <p:cNvSpPr/>
          <p:nvPr/>
        </p:nvSpPr>
        <p:spPr>
          <a:xfrm>
            <a:off x="790456" y="4725233"/>
            <a:ext cx="6405920" cy="575667"/>
          </a:xfrm>
          <a:prstGeom prst="roundRect">
            <a:avLst>
              <a:gd name="adj" fmla="val 9236"/>
            </a:avLst>
          </a:prstGeom>
          <a:solidFill>
            <a:srgbClr val="D6F5EE"/>
          </a:solidFill>
          <a:ln/>
        </p:spPr>
      </p:sp>
      <p:pic>
        <p:nvPicPr>
          <p:cNvPr id="2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9529" y="4865251"/>
            <a:ext cx="287774" cy="287774"/>
          </a:xfrm>
          <a:prstGeom prst="rect">
            <a:avLst/>
          </a:prstGeom>
        </p:spPr>
      </p:pic>
      <p:sp>
        <p:nvSpPr>
          <p:cNvPr id="22" name="Text 17"/>
          <p:cNvSpPr/>
          <p:nvPr/>
        </p:nvSpPr>
        <p:spPr>
          <a:xfrm>
            <a:off x="982266" y="5492710"/>
            <a:ext cx="2398633" cy="299799"/>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Finanzierung</a:t>
            </a:r>
            <a:endParaRPr lang="en-US" sz="1850" dirty="0"/>
          </a:p>
        </p:txBody>
      </p:sp>
      <p:sp>
        <p:nvSpPr>
          <p:cNvPr id="23" name="Text 18"/>
          <p:cNvSpPr/>
          <p:nvPr/>
        </p:nvSpPr>
        <p:spPr>
          <a:xfrm>
            <a:off x="982266" y="5907643"/>
            <a:ext cx="6022300"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Eigenkapital der Gesellschafter</a:t>
            </a:r>
            <a:endParaRPr lang="en-US" sz="1500" dirty="0"/>
          </a:p>
        </p:txBody>
      </p:sp>
      <p:sp>
        <p:nvSpPr>
          <p:cNvPr id="24" name="Text 19"/>
          <p:cNvSpPr/>
          <p:nvPr/>
        </p:nvSpPr>
        <p:spPr>
          <a:xfrm>
            <a:off x="982266" y="6281857"/>
            <a:ext cx="6022300"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Gemeinsame Kreditaufnahme möglich</a:t>
            </a:r>
            <a:endParaRPr lang="en-US" sz="1500" dirty="0"/>
          </a:p>
        </p:txBody>
      </p:sp>
      <p:sp>
        <p:nvSpPr>
          <p:cNvPr id="25" name="Text 20"/>
          <p:cNvSpPr/>
          <p:nvPr/>
        </p:nvSpPr>
        <p:spPr>
          <a:xfrm>
            <a:off x="982266" y="6656070"/>
            <a:ext cx="6022300"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Keine Kapitalbeteiligungen von außen</a:t>
            </a:r>
            <a:endParaRPr lang="en-US" sz="1500" dirty="0"/>
          </a:p>
        </p:txBody>
      </p:sp>
      <p:sp>
        <p:nvSpPr>
          <p:cNvPr id="26" name="Text 21"/>
          <p:cNvSpPr/>
          <p:nvPr/>
        </p:nvSpPr>
        <p:spPr>
          <a:xfrm>
            <a:off x="982266" y="7030283"/>
            <a:ext cx="6022300"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Flexible Einlagen je nach Vereinbarung</a:t>
            </a:r>
            <a:endParaRPr lang="en-US" sz="1500" dirty="0"/>
          </a:p>
        </p:txBody>
      </p:sp>
      <p:sp>
        <p:nvSpPr>
          <p:cNvPr id="27" name="Shape 22"/>
          <p:cNvSpPr/>
          <p:nvPr/>
        </p:nvSpPr>
        <p:spPr>
          <a:xfrm>
            <a:off x="7411045" y="4702373"/>
            <a:ext cx="6451759" cy="2849642"/>
          </a:xfrm>
          <a:prstGeom prst="roundRect">
            <a:avLst>
              <a:gd name="adj" fmla="val 2828"/>
            </a:avLst>
          </a:prstGeom>
          <a:solidFill>
            <a:srgbClr val="FFFFFF"/>
          </a:solidFill>
          <a:ln w="22860">
            <a:solidFill>
              <a:srgbClr val="BCDBD4"/>
            </a:solidFill>
            <a:prstDash val="solid"/>
          </a:ln>
        </p:spPr>
      </p:sp>
      <p:sp>
        <p:nvSpPr>
          <p:cNvPr id="28" name="Shape 23"/>
          <p:cNvSpPr/>
          <p:nvPr/>
        </p:nvSpPr>
        <p:spPr>
          <a:xfrm>
            <a:off x="7433905" y="4725233"/>
            <a:ext cx="6406039" cy="575667"/>
          </a:xfrm>
          <a:prstGeom prst="roundRect">
            <a:avLst>
              <a:gd name="adj" fmla="val 9236"/>
            </a:avLst>
          </a:prstGeom>
          <a:solidFill>
            <a:srgbClr val="D6F5EE"/>
          </a:solidFill>
          <a:ln/>
        </p:spPr>
      </p:sp>
      <p:pic>
        <p:nvPicPr>
          <p:cNvPr id="2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2978" y="4865251"/>
            <a:ext cx="287774" cy="287774"/>
          </a:xfrm>
          <a:prstGeom prst="rect">
            <a:avLst/>
          </a:prstGeom>
        </p:spPr>
      </p:pic>
      <p:sp>
        <p:nvSpPr>
          <p:cNvPr id="30" name="Text 24"/>
          <p:cNvSpPr/>
          <p:nvPr/>
        </p:nvSpPr>
        <p:spPr>
          <a:xfrm>
            <a:off x="7625715" y="5492710"/>
            <a:ext cx="2736294" cy="299799"/>
          </a:xfrm>
          <a:prstGeom prst="rect">
            <a:avLst/>
          </a:prstGeom>
          <a:noFill/>
          <a:ln/>
        </p:spPr>
        <p:txBody>
          <a:bodyPr wrap="none" lIns="0" tIns="0" rIns="0" bIns="0" rtlCol="0" anchor="t"/>
          <a:lstStyle/>
          <a:p>
            <a:pPr algn="l"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Vor- und Nachteile</a:t>
            </a:r>
            <a:endParaRPr lang="en-US" sz="1850" dirty="0"/>
          </a:p>
        </p:txBody>
      </p:sp>
      <p:sp>
        <p:nvSpPr>
          <p:cNvPr id="31" name="Text 25"/>
          <p:cNvSpPr/>
          <p:nvPr/>
        </p:nvSpPr>
        <p:spPr>
          <a:xfrm>
            <a:off x="7625715" y="5907643"/>
            <a:ext cx="6022419" cy="30706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333F70"/>
                </a:solidFill>
                <a:latin typeface="Open Sans" pitchFamily="34" charset="0"/>
                <a:ea typeface="Open Sans" pitchFamily="34" charset="-122"/>
                <a:cs typeface="Open Sans" pitchFamily="34" charset="-120"/>
              </a:rPr>
              <a:t>+</a:t>
            </a:r>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Unkomplizierte Gründung ohne Notar</a:t>
            </a:r>
            <a:endParaRPr lang="en-US" sz="1500" dirty="0"/>
          </a:p>
        </p:txBody>
      </p:sp>
      <p:sp>
        <p:nvSpPr>
          <p:cNvPr id="32" name="Text 26"/>
          <p:cNvSpPr/>
          <p:nvPr/>
        </p:nvSpPr>
        <p:spPr>
          <a:xfrm>
            <a:off x="7625715" y="6281857"/>
            <a:ext cx="6022419" cy="30706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333F70"/>
                </a:solidFill>
                <a:latin typeface="Open Sans" pitchFamily="34" charset="0"/>
                <a:ea typeface="Open Sans" pitchFamily="34" charset="-122"/>
                <a:cs typeface="Open Sans" pitchFamily="34" charset="-120"/>
              </a:rPr>
              <a:t>+</a:t>
            </a:r>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Flexibilität in der Gestaltung</a:t>
            </a:r>
            <a:endParaRPr lang="en-US" sz="1500" dirty="0"/>
          </a:p>
        </p:txBody>
      </p:sp>
      <p:sp>
        <p:nvSpPr>
          <p:cNvPr id="33" name="Text 27"/>
          <p:cNvSpPr/>
          <p:nvPr/>
        </p:nvSpPr>
        <p:spPr>
          <a:xfrm>
            <a:off x="7625715" y="6656070"/>
            <a:ext cx="6022419" cy="30706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333F70"/>
                </a:solidFill>
                <a:latin typeface="Open Sans" pitchFamily="34" charset="0"/>
                <a:ea typeface="Open Sans" pitchFamily="34" charset="-122"/>
                <a:cs typeface="Open Sans" pitchFamily="34" charset="-120"/>
              </a:rPr>
              <a:t>−</a:t>
            </a:r>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Persönliche Haftung aller Gesellschafter</a:t>
            </a:r>
            <a:endParaRPr lang="en-US" sz="1500" dirty="0"/>
          </a:p>
        </p:txBody>
      </p:sp>
      <p:sp>
        <p:nvSpPr>
          <p:cNvPr id="34" name="Text 28"/>
          <p:cNvSpPr/>
          <p:nvPr/>
        </p:nvSpPr>
        <p:spPr>
          <a:xfrm>
            <a:off x="7625715" y="7030283"/>
            <a:ext cx="6022419" cy="30706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333F70"/>
                </a:solidFill>
                <a:latin typeface="Open Sans" pitchFamily="34" charset="0"/>
                <a:ea typeface="Open Sans" pitchFamily="34" charset="-122"/>
                <a:cs typeface="Open Sans" pitchFamily="34" charset="-120"/>
              </a:rPr>
              <a:t>−</a:t>
            </a:r>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Konflikte bei Entscheidungsfindung möglich</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31150"/>
            <a:ext cx="12312134" cy="620078"/>
          </a:xfrm>
          <a:prstGeom prst="rect">
            <a:avLst/>
          </a:prstGeom>
          <a:noFill/>
          <a:ln/>
        </p:spPr>
        <p:txBody>
          <a:bodyPr wrap="none" lIns="0" tIns="0" rIns="0" bIns="0" rtlCol="0" anchor="t"/>
          <a:lstStyle/>
          <a:p>
            <a:pPr algn="l" indent="0" marL="0">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Station 4: Professionalisierung zur OHG</a:t>
            </a:r>
            <a:endParaRPr lang="en-US" sz="3900" dirty="0"/>
          </a:p>
        </p:txBody>
      </p:sp>
      <p:sp>
        <p:nvSpPr>
          <p:cNvPr id="3" name="Text 1"/>
          <p:cNvSpPr/>
          <p:nvPr/>
        </p:nvSpPr>
        <p:spPr>
          <a:xfrm>
            <a:off x="793790" y="1747242"/>
            <a:ext cx="4948118" cy="372070"/>
          </a:xfrm>
          <a:prstGeom prst="rect">
            <a:avLst/>
          </a:prstGeom>
          <a:noFill/>
          <a:ln/>
        </p:spPr>
        <p:txBody>
          <a:bodyPr wrap="none" lIns="0" tIns="0" rIns="0" bIns="0" rtlCol="0" anchor="t"/>
          <a:lstStyle/>
          <a:p>
            <a:pPr algn="l" indent="0" marL="0">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Aus der GbR wird eine OHG</a:t>
            </a:r>
            <a:endParaRPr lang="en-US" sz="2300" dirty="0"/>
          </a:p>
        </p:txBody>
      </p:sp>
      <p:sp>
        <p:nvSpPr>
          <p:cNvPr id="4" name="Text 2"/>
          <p:cNvSpPr/>
          <p:nvPr/>
        </p:nvSpPr>
        <p:spPr>
          <a:xfrm>
            <a:off x="793790" y="2317671"/>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Max und Lea wachsen weiter. Sie beschäftigen mittlerweile mehrere Mitarbeiter, haben größere Projekte und arbeiten mit Geschäftspartnern zusammen, die mehr Seriosität erwarten.</a:t>
            </a:r>
            <a:endParaRPr lang="en-US" sz="1550" dirty="0"/>
          </a:p>
        </p:txBody>
      </p:sp>
      <p:sp>
        <p:nvSpPr>
          <p:cNvPr id="5" name="Text 3"/>
          <p:cNvSpPr/>
          <p:nvPr/>
        </p:nvSpPr>
        <p:spPr>
          <a:xfrm>
            <a:off x="793790" y="3448883"/>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Deshalb gründen sie eine </a:t>
            </a:r>
            <a:pPr algn="l" indent="0" marL="0">
              <a:lnSpc>
                <a:spcPts val="2500"/>
              </a:lnSpc>
              <a:buNone/>
            </a:pPr>
            <a:r>
              <a:rPr lang="en-US" sz="1550" b="1" dirty="0">
                <a:solidFill>
                  <a:srgbClr val="333F70"/>
                </a:solidFill>
                <a:latin typeface="Open Sans" pitchFamily="34" charset="0"/>
                <a:ea typeface="Open Sans" pitchFamily="34" charset="-122"/>
                <a:cs typeface="Open Sans" pitchFamily="34" charset="-120"/>
              </a:rPr>
              <a:t>Offene Handelsgesellschaft (OHG)</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und lassen sich ins Handelsregister eintragen. Das wirkt professioneller und schafft Vertrauen bei Kunden und Lieferanten.</a:t>
            </a:r>
            <a:endParaRPr lang="en-US" sz="1550" dirty="0"/>
          </a:p>
        </p:txBody>
      </p:sp>
      <p:pic>
        <p:nvPicPr>
          <p:cNvPr id="6" name="Image 0" descr="preencoded.png">    </p:cNvPr>
          <p:cNvPicPr>
            <a:picLocks noChangeAspect="1"/>
          </p:cNvPicPr>
          <p:nvPr/>
        </p:nvPicPr>
        <p:blipFill>
          <a:blip r:embed="rId1"/>
          <a:stretch>
            <a:fillRect/>
          </a:stretch>
        </p:blipFill>
        <p:spPr>
          <a:xfrm>
            <a:off x="8241149" y="1772126"/>
            <a:ext cx="5602962" cy="56029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2025-12-04T13:54:56Z</dcterms:created>
  <dcterms:modified xsi:type="dcterms:W3CDTF">2025-12-04T13:54:56Z</dcterms:modified>
</cp:coreProperties>
</file>